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7"/>
  </p:notesMasterIdLst>
  <p:handoutMasterIdLst>
    <p:handoutMasterId r:id="rId48"/>
  </p:handoutMasterIdLst>
  <p:sldIdLst>
    <p:sldId id="259" r:id="rId2"/>
    <p:sldId id="411" r:id="rId3"/>
    <p:sldId id="412" r:id="rId4"/>
    <p:sldId id="414" r:id="rId5"/>
    <p:sldId id="415" r:id="rId6"/>
    <p:sldId id="416" r:id="rId7"/>
    <p:sldId id="350" r:id="rId8"/>
    <p:sldId id="408" r:id="rId9"/>
    <p:sldId id="260" r:id="rId10"/>
    <p:sldId id="417" r:id="rId11"/>
    <p:sldId id="421" r:id="rId12"/>
    <p:sldId id="257" r:id="rId13"/>
    <p:sldId id="379" r:id="rId14"/>
    <p:sldId id="423" r:id="rId15"/>
    <p:sldId id="402" r:id="rId16"/>
    <p:sldId id="403" r:id="rId17"/>
    <p:sldId id="292" r:id="rId18"/>
    <p:sldId id="299" r:id="rId19"/>
    <p:sldId id="275" r:id="rId20"/>
    <p:sldId id="277" r:id="rId21"/>
    <p:sldId id="357" r:id="rId22"/>
    <p:sldId id="279" r:id="rId23"/>
    <p:sldId id="280" r:id="rId24"/>
    <p:sldId id="297" r:id="rId25"/>
    <p:sldId id="323" r:id="rId26"/>
    <p:sldId id="281" r:id="rId27"/>
    <p:sldId id="391" r:id="rId28"/>
    <p:sldId id="302" r:id="rId29"/>
    <p:sldId id="303" r:id="rId30"/>
    <p:sldId id="322" r:id="rId31"/>
    <p:sldId id="359" r:id="rId32"/>
    <p:sldId id="318" r:id="rId33"/>
    <p:sldId id="283" r:id="rId34"/>
    <p:sldId id="305" r:id="rId35"/>
    <p:sldId id="315" r:id="rId36"/>
    <p:sldId id="306" r:id="rId37"/>
    <p:sldId id="424" r:id="rId38"/>
    <p:sldId id="319" r:id="rId39"/>
    <p:sldId id="308" r:id="rId40"/>
    <p:sldId id="347" r:id="rId41"/>
    <p:sldId id="420" r:id="rId42"/>
    <p:sldId id="427" r:id="rId43"/>
    <p:sldId id="425" r:id="rId44"/>
    <p:sldId id="419" r:id="rId45"/>
    <p:sldId id="336" r:id="rId46"/>
  </p:sldIdLst>
  <p:sldSz cx="12192000" cy="6858000"/>
  <p:notesSz cx="9928225" cy="666908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BBE3F3F4-D55A-2E46-9AFA-65C00F0F514E}">
          <p14:sldIdLst>
            <p14:sldId id="259"/>
            <p14:sldId id="411"/>
            <p14:sldId id="412"/>
            <p14:sldId id="414"/>
            <p14:sldId id="415"/>
            <p14:sldId id="416"/>
            <p14:sldId id="350"/>
            <p14:sldId id="408"/>
            <p14:sldId id="260"/>
            <p14:sldId id="417"/>
            <p14:sldId id="421"/>
            <p14:sldId id="257"/>
            <p14:sldId id="379"/>
            <p14:sldId id="423"/>
            <p14:sldId id="402"/>
            <p14:sldId id="403"/>
            <p14:sldId id="292"/>
            <p14:sldId id="299"/>
            <p14:sldId id="275"/>
            <p14:sldId id="277"/>
            <p14:sldId id="357"/>
            <p14:sldId id="279"/>
            <p14:sldId id="280"/>
            <p14:sldId id="297"/>
            <p14:sldId id="323"/>
            <p14:sldId id="281"/>
            <p14:sldId id="391"/>
            <p14:sldId id="302"/>
            <p14:sldId id="303"/>
            <p14:sldId id="322"/>
            <p14:sldId id="359"/>
            <p14:sldId id="318"/>
            <p14:sldId id="283"/>
            <p14:sldId id="305"/>
            <p14:sldId id="315"/>
            <p14:sldId id="306"/>
            <p14:sldId id="424"/>
            <p14:sldId id="319"/>
            <p14:sldId id="308"/>
            <p14:sldId id="347"/>
            <p14:sldId id="420"/>
            <p14:sldId id="427"/>
            <p14:sldId id="425"/>
            <p14:sldId id="419"/>
            <p14:sldId id="336"/>
          </p14:sldIdLst>
        </p14:section>
        <p14:section name="Untitled Section" id="{A94E632C-F237-F145-9E32-E40816E4610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FF"/>
    <a:srgbClr val="FABEED"/>
    <a:srgbClr val="000000"/>
    <a:srgbClr val="00B050"/>
    <a:srgbClr val="A2CDFC"/>
    <a:srgbClr val="DAC6C4"/>
    <a:srgbClr val="E5E9B5"/>
    <a:srgbClr val="CCA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89" autoAdjust="0"/>
    <p:restoredTop sz="84211" autoAdjust="0"/>
  </p:normalViewPr>
  <p:slideViewPr>
    <p:cSldViewPr snapToGrid="0">
      <p:cViewPr varScale="1">
        <p:scale>
          <a:sx n="93" d="100"/>
          <a:sy n="93" d="100"/>
        </p:scale>
        <p:origin x="288"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sz="quarter"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F592FE6A-81B0-4E85-A805-6C6FD78C07B4}" type="datetimeFigureOut">
              <a:rPr lang="en-GB"/>
              <a:pPr>
                <a:defRPr/>
              </a:pPr>
              <a:t>25/11/2021</a:t>
            </a:fld>
            <a:endParaRPr lang="en-GB"/>
          </a:p>
        </p:txBody>
      </p:sp>
      <p:sp>
        <p:nvSpPr>
          <p:cNvPr id="4" name="Footer Placeholder 3"/>
          <p:cNvSpPr>
            <a:spLocks noGrp="1"/>
          </p:cNvSpPr>
          <p:nvPr>
            <p:ph type="ftr" sz="quarter" idx="2"/>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5" name="Slide Number Placeholder 4"/>
          <p:cNvSpPr>
            <a:spLocks noGrp="1"/>
          </p:cNvSpPr>
          <p:nvPr>
            <p:ph type="sldNum" sz="quarter" idx="3"/>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D9C5C301-A3CE-4711-9275-1581A326CDF9}" type="slidenum">
              <a:rPr lang="en-GB" altLang="en-US"/>
              <a:pPr>
                <a:defRPr/>
              </a:pPr>
              <a:t>‹#›</a:t>
            </a:fld>
            <a:endParaRPr lang="en-GB" altLang="en-US"/>
          </a:p>
        </p:txBody>
      </p:sp>
    </p:spTree>
    <p:extLst>
      <p:ext uri="{BB962C8B-B14F-4D97-AF65-F5344CB8AC3E}">
        <p14:creationId xmlns:p14="http://schemas.microsoft.com/office/powerpoint/2010/main" val="288051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4755CF8A-6687-4D24-9CE2-E0955F14420E}" type="datetimeFigureOut">
              <a:rPr lang="en-GB"/>
              <a:pPr>
                <a:defRPr/>
              </a:pPr>
              <a:t>25/11/2021</a:t>
            </a:fld>
            <a:endParaRPr lang="en-GB"/>
          </a:p>
        </p:txBody>
      </p:sp>
      <p:sp>
        <p:nvSpPr>
          <p:cNvPr id="4" name="Slide Image Placeholder 3"/>
          <p:cNvSpPr>
            <a:spLocks noGrp="1" noRot="1" noChangeAspect="1"/>
          </p:cNvSpPr>
          <p:nvPr>
            <p:ph type="sldImg" idx="2"/>
          </p:nvPr>
        </p:nvSpPr>
        <p:spPr>
          <a:xfrm>
            <a:off x="6291263" y="1147763"/>
            <a:ext cx="10199687" cy="5738812"/>
          </a:xfrm>
          <a:prstGeom prst="rect">
            <a:avLst/>
          </a:prstGeom>
          <a:noFill/>
          <a:ln w="12700">
            <a:solidFill>
              <a:prstClr val="black"/>
            </a:solidFill>
          </a:ln>
        </p:spPr>
        <p:txBody>
          <a:bodyPr vert="horz" lIns="209746" tIns="104873" rIns="209746" bIns="104873" rtlCol="0" anchor="ctr"/>
          <a:lstStyle/>
          <a:p>
            <a:pPr lvl="0"/>
            <a:endParaRPr lang="en-GB" noProof="0"/>
          </a:p>
        </p:txBody>
      </p:sp>
      <p:sp>
        <p:nvSpPr>
          <p:cNvPr id="5" name="Notes Placeholder 4"/>
          <p:cNvSpPr>
            <a:spLocks noGrp="1"/>
          </p:cNvSpPr>
          <p:nvPr>
            <p:ph type="body" sz="quarter" idx="3"/>
          </p:nvPr>
        </p:nvSpPr>
        <p:spPr>
          <a:xfrm>
            <a:off x="2278063" y="7269163"/>
            <a:ext cx="18226087" cy="6886575"/>
          </a:xfrm>
          <a:prstGeom prst="rect">
            <a:avLst/>
          </a:prstGeom>
        </p:spPr>
        <p:txBody>
          <a:bodyPr vert="horz" lIns="209746" tIns="104873" rIns="209746" bIns="1048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0D81539A-D61E-400F-940D-2042C31C9DD3}" type="slidenum">
              <a:rPr lang="en-GB" altLang="en-US"/>
              <a:pPr>
                <a:defRPr/>
              </a:pPr>
              <a:t>‹#›</a:t>
            </a:fld>
            <a:endParaRPr lang="en-GB" altLang="en-US"/>
          </a:p>
        </p:txBody>
      </p:sp>
    </p:spTree>
    <p:extLst>
      <p:ext uri="{BB962C8B-B14F-4D97-AF65-F5344CB8AC3E}">
        <p14:creationId xmlns:p14="http://schemas.microsoft.com/office/powerpoint/2010/main" val="1972614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85805-BDC3-4870-928F-014BC72A61A2}" type="slidenum">
              <a:rPr lang="en-GB" altLang="en-US" sz="2800" smtClean="0">
                <a:latin typeface="Arial" panose="020B0604020202020204" pitchFamily="34" charset="0"/>
              </a:rPr>
              <a:pPr>
                <a:spcBef>
                  <a:spcPct val="0"/>
                </a:spcBef>
              </a:pPr>
              <a:t>1</a:t>
            </a:fld>
            <a:endParaRPr lang="en-GB" altLang="en-US" sz="2800">
              <a:latin typeface="Arial" panose="020B0604020202020204" pitchFamily="34" charset="0"/>
            </a:endParaRPr>
          </a:p>
        </p:txBody>
      </p:sp>
    </p:spTree>
    <p:extLst>
      <p:ext uri="{BB962C8B-B14F-4D97-AF65-F5344CB8AC3E}">
        <p14:creationId xmlns:p14="http://schemas.microsoft.com/office/powerpoint/2010/main" val="425793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60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DA0E3E-6D57-47DF-9BD5-EA32F5F5C35A}" type="slidenum">
              <a:rPr lang="en-GB" altLang="en-US" sz="2800" smtClean="0">
                <a:latin typeface="Arial" panose="020B0604020202020204" pitchFamily="34" charset="0"/>
              </a:rPr>
              <a:pPr>
                <a:spcBef>
                  <a:spcPct val="0"/>
                </a:spcBef>
              </a:pPr>
              <a:t>22</a:t>
            </a:fld>
            <a:endParaRPr lang="en-GB" altLang="en-US" sz="2800">
              <a:latin typeface="Arial" panose="020B0604020202020204" pitchFamily="34" charset="0"/>
            </a:endParaRPr>
          </a:p>
        </p:txBody>
      </p:sp>
    </p:spTree>
    <p:extLst>
      <p:ext uri="{BB962C8B-B14F-4D97-AF65-F5344CB8AC3E}">
        <p14:creationId xmlns:p14="http://schemas.microsoft.com/office/powerpoint/2010/main" val="150692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501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5A1354-7D67-43C0-8083-3E4FC212454E}" type="slidenum">
              <a:rPr lang="en-GB" altLang="en-US" sz="2800" smtClean="0">
                <a:latin typeface="Arial" panose="020B0604020202020204" pitchFamily="34" charset="0"/>
              </a:rPr>
              <a:pPr>
                <a:spcBef>
                  <a:spcPct val="0"/>
                </a:spcBef>
              </a:pPr>
              <a:t>23</a:t>
            </a:fld>
            <a:endParaRPr lang="en-GB" altLang="en-US" sz="2800">
              <a:latin typeface="Arial" panose="020B0604020202020204" pitchFamily="34" charset="0"/>
            </a:endParaRPr>
          </a:p>
        </p:txBody>
      </p:sp>
    </p:spTree>
    <p:extLst>
      <p:ext uri="{BB962C8B-B14F-4D97-AF65-F5344CB8AC3E}">
        <p14:creationId xmlns:p14="http://schemas.microsoft.com/office/powerpoint/2010/main" val="2447424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8CD591-4AB0-47AC-9003-9BE28F5511EF}" type="slidenum">
              <a:rPr lang="en-GB" altLang="en-US" sz="2800" smtClean="0">
                <a:latin typeface="Arial" panose="020B0604020202020204" pitchFamily="34" charset="0"/>
              </a:rPr>
              <a:pPr>
                <a:spcBef>
                  <a:spcPct val="0"/>
                </a:spcBef>
              </a:pPr>
              <a:t>24</a:t>
            </a:fld>
            <a:endParaRPr lang="en-GB" altLang="en-US" sz="2800">
              <a:latin typeface="Arial" panose="020B0604020202020204" pitchFamily="34" charset="0"/>
            </a:endParaRPr>
          </a:p>
        </p:txBody>
      </p:sp>
    </p:spTree>
    <p:extLst>
      <p:ext uri="{BB962C8B-B14F-4D97-AF65-F5344CB8AC3E}">
        <p14:creationId xmlns:p14="http://schemas.microsoft.com/office/powerpoint/2010/main" val="1416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553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C7EA7C-A3D2-4836-82FA-EEB20F13C1BD}" type="slidenum">
              <a:rPr lang="en-GB" altLang="en-US" sz="2800" smtClean="0">
                <a:latin typeface="Arial" panose="020B0604020202020204" pitchFamily="34" charset="0"/>
              </a:rPr>
              <a:pPr>
                <a:spcBef>
                  <a:spcPct val="0"/>
                </a:spcBef>
              </a:pPr>
              <a:t>26</a:t>
            </a:fld>
            <a:endParaRPr lang="en-GB" altLang="en-US" sz="2800">
              <a:latin typeface="Arial" panose="020B0604020202020204" pitchFamily="34" charset="0"/>
            </a:endParaRPr>
          </a:p>
        </p:txBody>
      </p:sp>
    </p:spTree>
    <p:extLst>
      <p:ext uri="{BB962C8B-B14F-4D97-AF65-F5344CB8AC3E}">
        <p14:creationId xmlns:p14="http://schemas.microsoft.com/office/powerpoint/2010/main" val="2419006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593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43532B-16F8-4F92-8B9C-48D4D9985A59}" type="slidenum">
              <a:rPr lang="en-GB" altLang="en-US" sz="2800" smtClean="0">
                <a:latin typeface="Arial" panose="020B0604020202020204" pitchFamily="34" charset="0"/>
              </a:rPr>
              <a:pPr>
                <a:spcBef>
                  <a:spcPct val="0"/>
                </a:spcBef>
              </a:pPr>
              <a:t>28</a:t>
            </a:fld>
            <a:endParaRPr lang="en-GB" altLang="en-US" sz="2800">
              <a:latin typeface="Arial" panose="020B0604020202020204" pitchFamily="34" charset="0"/>
            </a:endParaRPr>
          </a:p>
        </p:txBody>
      </p:sp>
    </p:spTree>
    <p:extLst>
      <p:ext uri="{BB962C8B-B14F-4D97-AF65-F5344CB8AC3E}">
        <p14:creationId xmlns:p14="http://schemas.microsoft.com/office/powerpoint/2010/main" val="3299021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34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794D12-9B0B-41D8-8BE6-A50EEE726F45}" type="slidenum">
              <a:rPr lang="en-GB" altLang="en-US" sz="2800" smtClean="0">
                <a:latin typeface="Arial" panose="020B0604020202020204" pitchFamily="34" charset="0"/>
              </a:rPr>
              <a:pPr>
                <a:spcBef>
                  <a:spcPct val="0"/>
                </a:spcBef>
              </a:pPr>
              <a:t>29</a:t>
            </a:fld>
            <a:endParaRPr lang="en-GB" altLang="en-US" sz="2800">
              <a:latin typeface="Arial" panose="020B0604020202020204" pitchFamily="34" charset="0"/>
            </a:endParaRPr>
          </a:p>
        </p:txBody>
      </p:sp>
    </p:spTree>
    <p:extLst>
      <p:ext uri="{BB962C8B-B14F-4D97-AF65-F5344CB8AC3E}">
        <p14:creationId xmlns:p14="http://schemas.microsoft.com/office/powerpoint/2010/main" val="161910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55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F0C2BC-D3FB-4F39-9532-494646E1AB01}" type="slidenum">
              <a:rPr lang="en-GB" altLang="en-US" sz="2800" smtClean="0">
                <a:latin typeface="Arial" panose="020B0604020202020204" pitchFamily="34" charset="0"/>
              </a:rPr>
              <a:pPr>
                <a:spcBef>
                  <a:spcPct val="0"/>
                </a:spcBef>
              </a:pPr>
              <a:t>30</a:t>
            </a:fld>
            <a:endParaRPr lang="en-GB" altLang="en-US" sz="2800">
              <a:latin typeface="Arial" panose="020B0604020202020204" pitchFamily="34" charset="0"/>
            </a:endParaRPr>
          </a:p>
        </p:txBody>
      </p:sp>
    </p:spTree>
    <p:extLst>
      <p:ext uri="{BB962C8B-B14F-4D97-AF65-F5344CB8AC3E}">
        <p14:creationId xmlns:p14="http://schemas.microsoft.com/office/powerpoint/2010/main" val="983094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75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292E3A0-3648-4E62-AB2C-4E6011F632FC}" type="slidenum">
              <a:rPr lang="en-GB" altLang="en-US" sz="2800" smtClean="0">
                <a:latin typeface="Arial" panose="020B0604020202020204" pitchFamily="34" charset="0"/>
              </a:rPr>
              <a:pPr>
                <a:spcBef>
                  <a:spcPct val="0"/>
                </a:spcBef>
              </a:pPr>
              <a:t>31</a:t>
            </a:fld>
            <a:endParaRPr lang="en-GB" altLang="en-US" sz="2800">
              <a:latin typeface="Arial" panose="020B0604020202020204" pitchFamily="34" charset="0"/>
            </a:endParaRPr>
          </a:p>
        </p:txBody>
      </p:sp>
    </p:spTree>
    <p:extLst>
      <p:ext uri="{BB962C8B-B14F-4D97-AF65-F5344CB8AC3E}">
        <p14:creationId xmlns:p14="http://schemas.microsoft.com/office/powerpoint/2010/main" val="3070056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37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47B5B1-8DA9-4A6D-9C2A-EDCF6F6AA30C}" type="slidenum">
              <a:rPr lang="en-GB" altLang="en-US" sz="2800" smtClean="0">
                <a:latin typeface="Arial" panose="020B0604020202020204" pitchFamily="34" charset="0"/>
              </a:rPr>
              <a:pPr>
                <a:spcBef>
                  <a:spcPct val="0"/>
                </a:spcBef>
              </a:pPr>
              <a:t>32</a:t>
            </a:fld>
            <a:endParaRPr lang="en-GB" altLang="en-US" sz="2800">
              <a:latin typeface="Arial" panose="020B0604020202020204" pitchFamily="34" charset="0"/>
            </a:endParaRPr>
          </a:p>
        </p:txBody>
      </p:sp>
    </p:spTree>
    <p:extLst>
      <p:ext uri="{BB962C8B-B14F-4D97-AF65-F5344CB8AC3E}">
        <p14:creationId xmlns:p14="http://schemas.microsoft.com/office/powerpoint/2010/main" val="2218830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78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F9846F8-87C7-4A3D-8395-CFED60EFA4E8}" type="slidenum">
              <a:rPr lang="en-GB" altLang="en-US" sz="2800" smtClean="0">
                <a:latin typeface="Arial" panose="020B0604020202020204" pitchFamily="34" charset="0"/>
              </a:rPr>
              <a:pPr>
                <a:spcBef>
                  <a:spcPct val="0"/>
                </a:spcBef>
              </a:pPr>
              <a:t>33</a:t>
            </a:fld>
            <a:endParaRPr lang="en-GB" altLang="en-US" sz="2800">
              <a:latin typeface="Arial" panose="020B0604020202020204" pitchFamily="34" charset="0"/>
            </a:endParaRPr>
          </a:p>
        </p:txBody>
      </p:sp>
    </p:spTree>
    <p:extLst>
      <p:ext uri="{BB962C8B-B14F-4D97-AF65-F5344CB8AC3E}">
        <p14:creationId xmlns:p14="http://schemas.microsoft.com/office/powerpoint/2010/main" val="2295219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2</a:t>
            </a:fld>
            <a:endParaRPr lang="en-GB" altLang="en-US"/>
          </a:p>
        </p:txBody>
      </p:sp>
    </p:spTree>
    <p:extLst>
      <p:ext uri="{BB962C8B-B14F-4D97-AF65-F5344CB8AC3E}">
        <p14:creationId xmlns:p14="http://schemas.microsoft.com/office/powerpoint/2010/main" val="2021986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98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4D1118-F055-421C-B5B4-40B45E0244D6}" type="slidenum">
              <a:rPr lang="en-GB" altLang="en-US" sz="2800" smtClean="0">
                <a:latin typeface="Arial" panose="020B0604020202020204" pitchFamily="34" charset="0"/>
              </a:rPr>
              <a:pPr>
                <a:spcBef>
                  <a:spcPct val="0"/>
                </a:spcBef>
              </a:pPr>
              <a:t>34</a:t>
            </a:fld>
            <a:endParaRPr lang="en-GB" altLang="en-US" sz="2800">
              <a:latin typeface="Arial" panose="020B0604020202020204" pitchFamily="34" charset="0"/>
            </a:endParaRPr>
          </a:p>
        </p:txBody>
      </p:sp>
    </p:spTree>
    <p:extLst>
      <p:ext uri="{BB962C8B-B14F-4D97-AF65-F5344CB8AC3E}">
        <p14:creationId xmlns:p14="http://schemas.microsoft.com/office/powerpoint/2010/main" val="324764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29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0DF31F-1719-416F-9DFC-A9593D0DAA7F}" type="slidenum">
              <a:rPr lang="en-GB" altLang="en-US" sz="2800" smtClean="0">
                <a:latin typeface="Arial" panose="020B0604020202020204" pitchFamily="34" charset="0"/>
              </a:rPr>
              <a:pPr>
                <a:spcBef>
                  <a:spcPct val="0"/>
                </a:spcBef>
              </a:pPr>
              <a:t>35</a:t>
            </a:fld>
            <a:endParaRPr lang="en-GB" altLang="en-US" sz="2800">
              <a:latin typeface="Arial" panose="020B0604020202020204" pitchFamily="34" charset="0"/>
            </a:endParaRPr>
          </a:p>
        </p:txBody>
      </p:sp>
    </p:spTree>
    <p:extLst>
      <p:ext uri="{BB962C8B-B14F-4D97-AF65-F5344CB8AC3E}">
        <p14:creationId xmlns:p14="http://schemas.microsoft.com/office/powerpoint/2010/main" val="3557055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70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F8FD5E-085D-4AA5-A4DF-BBD2D903BC2B}" type="slidenum">
              <a:rPr lang="en-GB" altLang="en-US" sz="2800" smtClean="0">
                <a:latin typeface="Arial" panose="020B0604020202020204" pitchFamily="34" charset="0"/>
              </a:rPr>
              <a:pPr>
                <a:spcBef>
                  <a:spcPct val="0"/>
                </a:spcBef>
              </a:pPr>
              <a:t>36</a:t>
            </a:fld>
            <a:endParaRPr lang="en-GB" altLang="en-US" sz="2800">
              <a:latin typeface="Arial" panose="020B0604020202020204" pitchFamily="34" charset="0"/>
            </a:endParaRPr>
          </a:p>
        </p:txBody>
      </p:sp>
    </p:spTree>
    <p:extLst>
      <p:ext uri="{BB962C8B-B14F-4D97-AF65-F5344CB8AC3E}">
        <p14:creationId xmlns:p14="http://schemas.microsoft.com/office/powerpoint/2010/main" val="3037473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921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1636EB-6C87-4BEB-8E2D-26906C9749F2}" type="slidenum">
              <a:rPr lang="en-GB" altLang="en-US" sz="2800" smtClean="0">
                <a:latin typeface="Arial" panose="020B0604020202020204" pitchFamily="34" charset="0"/>
              </a:rPr>
              <a:pPr>
                <a:spcBef>
                  <a:spcPct val="0"/>
                </a:spcBef>
              </a:pPr>
              <a:t>38</a:t>
            </a:fld>
            <a:endParaRPr lang="en-GB" altLang="en-US" sz="2800">
              <a:latin typeface="Arial" panose="020B0604020202020204" pitchFamily="34" charset="0"/>
            </a:endParaRPr>
          </a:p>
        </p:txBody>
      </p:sp>
    </p:spTree>
    <p:extLst>
      <p:ext uri="{BB962C8B-B14F-4D97-AF65-F5344CB8AC3E}">
        <p14:creationId xmlns:p14="http://schemas.microsoft.com/office/powerpoint/2010/main" val="1090993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1003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1E94F9-2F83-4746-837C-D6EBBAE0336D}" type="slidenum">
              <a:rPr lang="en-GB" altLang="en-US" sz="2800" smtClean="0">
                <a:latin typeface="Arial" panose="020B0604020202020204" pitchFamily="34" charset="0"/>
              </a:rPr>
              <a:pPr>
                <a:spcBef>
                  <a:spcPct val="0"/>
                </a:spcBef>
              </a:pPr>
              <a:t>39</a:t>
            </a:fld>
            <a:endParaRPr lang="en-GB" altLang="en-US" sz="2800">
              <a:latin typeface="Arial" panose="020B0604020202020204" pitchFamily="34" charset="0"/>
            </a:endParaRPr>
          </a:p>
        </p:txBody>
      </p:sp>
    </p:spTree>
    <p:extLst>
      <p:ext uri="{BB962C8B-B14F-4D97-AF65-F5344CB8AC3E}">
        <p14:creationId xmlns:p14="http://schemas.microsoft.com/office/powerpoint/2010/main" val="632366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C4BF984-7023-4F1F-B207-7738269AE326}" type="slidenum">
              <a:rPr lang="en-GB" altLang="en-US" sz="2800" smtClean="0">
                <a:latin typeface="Arial" panose="020B0604020202020204" pitchFamily="34" charset="0"/>
              </a:rPr>
              <a:pPr>
                <a:spcBef>
                  <a:spcPct val="0"/>
                </a:spcBef>
              </a:pPr>
              <a:t>40</a:t>
            </a:fld>
            <a:endParaRPr lang="en-GB" altLang="en-US" sz="2800">
              <a:latin typeface="Arial" panose="020B0604020202020204" pitchFamily="34" charset="0"/>
            </a:endParaRPr>
          </a:p>
        </p:txBody>
      </p:sp>
    </p:spTree>
    <p:extLst>
      <p:ext uri="{BB962C8B-B14F-4D97-AF65-F5344CB8AC3E}">
        <p14:creationId xmlns:p14="http://schemas.microsoft.com/office/powerpoint/2010/main" val="2564785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9EC7919-84CA-4496-A742-1527AA3CA550}" type="slidenum">
              <a:rPr lang="en-GB" smtClean="0"/>
              <a:pPr/>
              <a:t>41</a:t>
            </a:fld>
            <a:endParaRPr lang="en-GB"/>
          </a:p>
        </p:txBody>
      </p:sp>
    </p:spTree>
    <p:extLst>
      <p:ext uri="{BB962C8B-B14F-4D97-AF65-F5344CB8AC3E}">
        <p14:creationId xmlns:p14="http://schemas.microsoft.com/office/powerpoint/2010/main" val="93267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9EC7919-84CA-4496-A742-1527AA3CA550}" type="slidenum">
              <a:rPr lang="en-GB" smtClean="0"/>
              <a:pPr/>
              <a:t>42</a:t>
            </a:fld>
            <a:endParaRPr lang="en-GB"/>
          </a:p>
        </p:txBody>
      </p:sp>
    </p:spTree>
    <p:extLst>
      <p:ext uri="{BB962C8B-B14F-4D97-AF65-F5344CB8AC3E}">
        <p14:creationId xmlns:p14="http://schemas.microsoft.com/office/powerpoint/2010/main" val="155333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3</a:t>
            </a:fld>
            <a:endParaRPr lang="en-GB" altLang="en-US"/>
          </a:p>
        </p:txBody>
      </p:sp>
    </p:spTree>
    <p:extLst>
      <p:ext uri="{BB962C8B-B14F-4D97-AF65-F5344CB8AC3E}">
        <p14:creationId xmlns:p14="http://schemas.microsoft.com/office/powerpoint/2010/main" val="29112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4</a:t>
            </a:fld>
            <a:endParaRPr lang="en-GB" altLang="en-US"/>
          </a:p>
        </p:txBody>
      </p:sp>
    </p:spTree>
    <p:extLst>
      <p:ext uri="{BB962C8B-B14F-4D97-AF65-F5344CB8AC3E}">
        <p14:creationId xmlns:p14="http://schemas.microsoft.com/office/powerpoint/2010/main" val="408035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5</a:t>
            </a:fld>
            <a:endParaRPr lang="en-GB" altLang="en-US"/>
          </a:p>
        </p:txBody>
      </p:sp>
    </p:spTree>
    <p:extLst>
      <p:ext uri="{BB962C8B-B14F-4D97-AF65-F5344CB8AC3E}">
        <p14:creationId xmlns:p14="http://schemas.microsoft.com/office/powerpoint/2010/main" val="3762936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6</a:t>
            </a:fld>
            <a:endParaRPr lang="en-GB" altLang="en-US"/>
          </a:p>
        </p:txBody>
      </p:sp>
    </p:spTree>
    <p:extLst>
      <p:ext uri="{BB962C8B-B14F-4D97-AF65-F5344CB8AC3E}">
        <p14:creationId xmlns:p14="http://schemas.microsoft.com/office/powerpoint/2010/main" val="312437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DCC64D-C0FE-410A-A6EB-2291AA6CD21A}" type="slidenum">
              <a:rPr lang="en-GB" altLang="en-US" sz="2800" smtClean="0">
                <a:latin typeface="Arial" panose="020B0604020202020204" pitchFamily="34" charset="0"/>
              </a:rPr>
              <a:pPr>
                <a:spcBef>
                  <a:spcPct val="0"/>
                </a:spcBef>
              </a:pPr>
              <a:t>18</a:t>
            </a:fld>
            <a:endParaRPr lang="en-GB" altLang="en-US" sz="2800">
              <a:latin typeface="Arial" panose="020B0604020202020204" pitchFamily="34" charset="0"/>
            </a:endParaRPr>
          </a:p>
        </p:txBody>
      </p:sp>
    </p:spTree>
    <p:extLst>
      <p:ext uri="{BB962C8B-B14F-4D97-AF65-F5344CB8AC3E}">
        <p14:creationId xmlns:p14="http://schemas.microsoft.com/office/powerpoint/2010/main" val="369105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09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1B3B03-ADF9-4056-B72D-FE7E2337782D}" type="slidenum">
              <a:rPr lang="en-GB" altLang="en-US" sz="2800" smtClean="0">
                <a:latin typeface="Arial" panose="020B0604020202020204" pitchFamily="34" charset="0"/>
              </a:rPr>
              <a:pPr>
                <a:spcBef>
                  <a:spcPct val="0"/>
                </a:spcBef>
              </a:pPr>
              <a:t>19</a:t>
            </a:fld>
            <a:endParaRPr lang="en-GB" altLang="en-US" sz="2800">
              <a:latin typeface="Arial" panose="020B0604020202020204" pitchFamily="34" charset="0"/>
            </a:endParaRPr>
          </a:p>
        </p:txBody>
      </p:sp>
    </p:spTree>
    <p:extLst>
      <p:ext uri="{BB962C8B-B14F-4D97-AF65-F5344CB8AC3E}">
        <p14:creationId xmlns:p14="http://schemas.microsoft.com/office/powerpoint/2010/main" val="32658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30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A7CF34-4580-4D75-B2E3-36D336897AFD}" type="slidenum">
              <a:rPr lang="en-GB" altLang="en-US" sz="2800" smtClean="0">
                <a:latin typeface="Arial" panose="020B0604020202020204" pitchFamily="34" charset="0"/>
              </a:rPr>
              <a:pPr>
                <a:spcBef>
                  <a:spcPct val="0"/>
                </a:spcBef>
              </a:pPr>
              <a:t>20</a:t>
            </a:fld>
            <a:endParaRPr lang="en-GB" altLang="en-US" sz="2800">
              <a:latin typeface="Arial" panose="020B0604020202020204" pitchFamily="34" charset="0"/>
            </a:endParaRPr>
          </a:p>
        </p:txBody>
      </p:sp>
    </p:spTree>
    <p:extLst>
      <p:ext uri="{BB962C8B-B14F-4D97-AF65-F5344CB8AC3E}">
        <p14:creationId xmlns:p14="http://schemas.microsoft.com/office/powerpoint/2010/main" val="876932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8" descr="basins_header"/>
          <p:cNvPicPr>
            <a:picLocks noChangeAspect="1" noChangeArrowheads="1"/>
          </p:cNvPicPr>
          <p:nvPr/>
        </p:nvPicPr>
        <p:blipFill>
          <a:blip r:embed="rId2" cstate="print">
            <a:extLst>
              <a:ext uri="{28A0092B-C50C-407E-A947-70E740481C1C}">
                <a14:useLocalDpi xmlns:a14="http://schemas.microsoft.com/office/drawing/2010/main" val="0"/>
              </a:ext>
            </a:extLst>
          </a:blip>
          <a:srcRect r="40552"/>
          <a:stretch>
            <a:fillRect/>
          </a:stretch>
        </p:blipFill>
        <p:spPr bwMode="auto">
          <a:xfrm>
            <a:off x="2063751" y="6127750"/>
            <a:ext cx="10128248"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1" y="6127750"/>
            <a:ext cx="2953061" cy="7302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4" y="6188076"/>
            <a:ext cx="2759057" cy="627063"/>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pic>
      <p:sp>
        <p:nvSpPr>
          <p:cNvPr id="5122"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endParaRPr lang="en-GB"/>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41216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96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6434" y="115889"/>
            <a:ext cx="2865967" cy="6010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6417" y="115889"/>
            <a:ext cx="8396816"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439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40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539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48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332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968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851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basins_header">
            <a:extLst>
              <a:ext uri="{FF2B5EF4-FFF2-40B4-BE49-F238E27FC236}">
                <a16:creationId xmlns:a16="http://schemas.microsoft.com/office/drawing/2014/main" id="{8AC6515F-765D-E34D-9721-DDF9487CD7F1}"/>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40552"/>
          <a:stretch>
            <a:fillRect/>
          </a:stretch>
        </p:blipFill>
        <p:spPr bwMode="auto">
          <a:xfrm>
            <a:off x="0" y="1586"/>
            <a:ext cx="121920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8" name="Rectangle 5"/>
          <p:cNvSpPr>
            <a:spLocks noGrp="1" noChangeArrowheads="1"/>
          </p:cNvSpPr>
          <p:nvPr>
            <p:ph type="title"/>
          </p:nvPr>
        </p:nvSpPr>
        <p:spPr bwMode="auto">
          <a:xfrm>
            <a:off x="116417" y="115888"/>
            <a:ext cx="8955616"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Tree>
  </p:cSld>
  <p:clrMap bg1="lt1" tx1="dk1" bg2="lt2" tx2="dk2" accent1="accent1" accent2="accent2" accent3="accent3" accent4="accent4" accent5="accent5" accent6="accent6" hlink="hlink" folHlink="folHlink"/>
  <p:sldLayoutIdLst>
    <p:sldLayoutId id="2147484388"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cs typeface="+mn-cs"/>
        </a:defRPr>
      </a:lvl2pPr>
      <a:lvl3pPr marL="1143000" indent="-228600" algn="l" rtl="0" eaLnBrk="0" fontAlgn="base" hangingPunct="0">
        <a:spcBef>
          <a:spcPct val="20000"/>
        </a:spcBef>
        <a:spcAft>
          <a:spcPct val="0"/>
        </a:spcAft>
        <a:buChar char="•"/>
        <a:defRPr sz="2400">
          <a:solidFill>
            <a:schemeClr val="tx2"/>
          </a:solidFill>
          <a:latin typeface="+mn-lt"/>
          <a:cs typeface="+mn-cs"/>
        </a:defRPr>
      </a:lvl3pPr>
      <a:lvl4pPr marL="1600200" indent="-228600" algn="l" rtl="0" eaLnBrk="0" fontAlgn="base" hangingPunct="0">
        <a:spcBef>
          <a:spcPct val="20000"/>
        </a:spcBef>
        <a:spcAft>
          <a:spcPct val="0"/>
        </a:spcAft>
        <a:buChar char="–"/>
        <a:defRPr sz="2000">
          <a:solidFill>
            <a:schemeClr val="tx2"/>
          </a:solidFill>
          <a:latin typeface="+mn-lt"/>
          <a:cs typeface="+mn-cs"/>
        </a:defRPr>
      </a:lvl4pPr>
      <a:lvl5pPr marL="2057400" indent="-228600" algn="l" rtl="0" eaLnBrk="0" fontAlgn="base" hangingPunct="0">
        <a:spcBef>
          <a:spcPct val="20000"/>
        </a:spcBef>
        <a:spcAft>
          <a:spcPct val="0"/>
        </a:spcAft>
        <a:buChar char="»"/>
        <a:defRPr sz="2000">
          <a:solidFill>
            <a:schemeClr val="tx2"/>
          </a:solidFill>
          <a:latin typeface="+mn-lt"/>
          <a:cs typeface="+mn-cs"/>
        </a:defRPr>
      </a:lvl5pPr>
      <a:lvl6pPr marL="2514600" indent="-228600" algn="l" rtl="0" eaLnBrk="1" fontAlgn="base" hangingPunct="1">
        <a:spcBef>
          <a:spcPct val="20000"/>
        </a:spcBef>
        <a:spcAft>
          <a:spcPct val="0"/>
        </a:spcAft>
        <a:buChar char="»"/>
        <a:defRPr sz="2000">
          <a:solidFill>
            <a:schemeClr val="tx2"/>
          </a:solidFill>
          <a:latin typeface="+mn-lt"/>
          <a:cs typeface="+mn-cs"/>
        </a:defRPr>
      </a:lvl6pPr>
      <a:lvl7pPr marL="2971800" indent="-228600" algn="l" rtl="0" eaLnBrk="1" fontAlgn="base" hangingPunct="1">
        <a:spcBef>
          <a:spcPct val="20000"/>
        </a:spcBef>
        <a:spcAft>
          <a:spcPct val="0"/>
        </a:spcAft>
        <a:buChar char="»"/>
        <a:defRPr sz="2000">
          <a:solidFill>
            <a:schemeClr val="tx2"/>
          </a:solidFill>
          <a:latin typeface="+mn-lt"/>
          <a:cs typeface="+mn-cs"/>
        </a:defRPr>
      </a:lvl7pPr>
      <a:lvl8pPr marL="3429000" indent="-228600" algn="l" rtl="0" eaLnBrk="1" fontAlgn="base" hangingPunct="1">
        <a:spcBef>
          <a:spcPct val="20000"/>
        </a:spcBef>
        <a:spcAft>
          <a:spcPct val="0"/>
        </a:spcAft>
        <a:buChar char="»"/>
        <a:defRPr sz="2000">
          <a:solidFill>
            <a:schemeClr val="tx2"/>
          </a:solidFill>
          <a:latin typeface="+mn-lt"/>
          <a:cs typeface="+mn-cs"/>
        </a:defRPr>
      </a:lvl8pPr>
      <a:lvl9pPr marL="3886200" indent="-228600" algn="l" rtl="0" eaLnBrk="1" fontAlgn="base" hangingPunct="1">
        <a:spcBef>
          <a:spcPct val="20000"/>
        </a:spcBef>
        <a:spcAft>
          <a:spcPct val="0"/>
        </a:spcAft>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raul.adriaensen17@imperial.ac.uk"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www.linkedin.com/in/rauladriaense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agilegeoscience.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3.windfair.net/wind-energy/news/27909-iwes-bsh-offshore-soil-conditions-measurement-cluster-north-sea-baltic-sea-founda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hyperlink" Target="https://www.iris.edu/hq/inclass/animation/seismic_wave_behavior_a_single_boundary_refracts__reflects"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google.com/url?sa=t&amp;rct=j&amp;q=&amp;esrc=s&amp;source=web&amp;cd=1&amp;ved=0CB0QFjAAahUKEwijpZrata3IAhWEPxoKHWj8BH4&amp;url=http://www.vliz.be/imisdocs/publications/220599.pdf&amp;usg=AFQjCNH26rzu_au9FlS_WiltP4UI7PPa4Q&amp;sig2=eiojLccKyX92Qc9eWI3A5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891665" y="4255141"/>
            <a:ext cx="8408669" cy="1074737"/>
          </a:xfrm>
        </p:spPr>
        <p:txBody>
          <a:bodyPr/>
          <a:lstStyle/>
          <a:p>
            <a:pPr eaLnBrk="1" fontAlgn="auto" hangingPunct="1">
              <a:spcAft>
                <a:spcPts val="0"/>
              </a:spcAft>
              <a:defRPr/>
            </a:pPr>
            <a:endParaRPr lang="en-GB" sz="2800" kern="1200" dirty="0">
              <a:solidFill>
                <a:schemeClr val="accent6">
                  <a:lumMod val="60000"/>
                  <a:lumOff val="40000"/>
                </a:schemeClr>
              </a:solidFill>
              <a:latin typeface="Calibri"/>
            </a:endParaRPr>
          </a:p>
          <a:p>
            <a:pPr eaLnBrk="1" fontAlgn="auto" hangingPunct="1">
              <a:spcAft>
                <a:spcPts val="0"/>
              </a:spcAft>
              <a:defRPr/>
            </a:pPr>
            <a:r>
              <a:rPr lang="en-GB" sz="2800" kern="1200" dirty="0">
                <a:solidFill>
                  <a:schemeClr val="tx1"/>
                </a:solidFill>
                <a:latin typeface="+mj-lt"/>
              </a:rPr>
              <a:t>Dr Rebecca (Becky) Bell and Raul </a:t>
            </a:r>
            <a:r>
              <a:rPr lang="en-GB" sz="2800" kern="1200" dirty="0" err="1">
                <a:solidFill>
                  <a:schemeClr val="tx1"/>
                </a:solidFill>
                <a:latin typeface="+mj-lt"/>
              </a:rPr>
              <a:t>Adriaensen</a:t>
            </a:r>
            <a:r>
              <a:rPr lang="en-GB" sz="2800" kern="1200" dirty="0">
                <a:solidFill>
                  <a:schemeClr val="tx1"/>
                </a:solidFill>
                <a:latin typeface="+mj-lt"/>
              </a:rPr>
              <a:t> </a:t>
            </a:r>
          </a:p>
          <a:p>
            <a:pPr eaLnBrk="1" fontAlgn="auto" hangingPunct="1">
              <a:spcAft>
                <a:spcPts val="0"/>
              </a:spcAft>
              <a:defRPr/>
            </a:pPr>
            <a:r>
              <a:rPr lang="en-GB" sz="2000" kern="1200" dirty="0">
                <a:solidFill>
                  <a:schemeClr val="tx1"/>
                </a:solidFill>
                <a:latin typeface="+mj-lt"/>
              </a:rPr>
              <a:t>2</a:t>
            </a:r>
            <a:r>
              <a:rPr lang="en-GB" sz="2000" kern="1200" baseline="30000" dirty="0">
                <a:solidFill>
                  <a:schemeClr val="tx1"/>
                </a:solidFill>
                <a:latin typeface="+mj-lt"/>
              </a:rPr>
              <a:t>nd</a:t>
            </a:r>
            <a:r>
              <a:rPr lang="en-GB" sz="2000" kern="1200" dirty="0">
                <a:solidFill>
                  <a:schemeClr val="tx1"/>
                </a:solidFill>
                <a:latin typeface="+mj-lt"/>
              </a:rPr>
              <a:t> floor, office 2.37a</a:t>
            </a:r>
          </a:p>
          <a:p>
            <a:pPr eaLnBrk="1" fontAlgn="auto" hangingPunct="1">
              <a:spcAft>
                <a:spcPts val="0"/>
              </a:spcAft>
              <a:defRPr/>
            </a:pPr>
            <a:r>
              <a:rPr lang="en-GB" sz="2000" kern="1200" dirty="0">
                <a:solidFill>
                  <a:schemeClr val="tx1"/>
                </a:solidFill>
                <a:latin typeface="+mj-lt"/>
              </a:rPr>
              <a:t>rebecca.bell@imperial.ac.uk</a:t>
            </a:r>
            <a:endParaRPr lang="en-GB" dirty="0">
              <a:latin typeface="+mj-lt"/>
            </a:endParaRPr>
          </a:p>
        </p:txBody>
      </p:sp>
      <p:pic>
        <p:nvPicPr>
          <p:cNvPr id="5124" name="Picture 5" descr="C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0">
            <a:off x="4114800" y="1304926"/>
            <a:ext cx="3429000" cy="336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descr="  Diagram of multichannel seismic survey; the soil profiles calculated using the data are visible on the right (All images: IWES)">
            <a:extLst>
              <a:ext uri="{FF2B5EF4-FFF2-40B4-BE49-F238E27FC236}">
                <a16:creationId xmlns:a16="http://schemas.microsoft.com/office/drawing/2014/main" id="{0A6CFC41-0A9E-1542-8F31-BBE7AEB92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 y="11797"/>
            <a:ext cx="3893120" cy="3906685"/>
          </a:xfrm>
          <a:prstGeom prst="rect">
            <a:avLst/>
          </a:prstGeom>
          <a:noFill/>
          <a:extLst>
            <a:ext uri="{909E8E84-426E-40DD-AFC4-6F175D3DCCD1}">
              <a14:hiddenFill xmlns:a14="http://schemas.microsoft.com/office/drawing/2010/main">
                <a:solidFill>
                  <a:srgbClr val="FFFFFF"/>
                </a:solidFill>
              </a14:hiddenFill>
            </a:ext>
          </a:extLst>
        </p:spPr>
      </p:pic>
      <p:sp>
        <p:nvSpPr>
          <p:cNvPr id="5123" name="Title 8"/>
          <p:cNvSpPr>
            <a:spLocks noGrp="1"/>
          </p:cNvSpPr>
          <p:nvPr>
            <p:ph type="ctrTitle"/>
          </p:nvPr>
        </p:nvSpPr>
        <p:spPr>
          <a:xfrm>
            <a:off x="2251076" y="885825"/>
            <a:ext cx="7705725" cy="812800"/>
          </a:xfrm>
        </p:spPr>
        <p:txBody>
          <a:bodyPr/>
          <a:lstStyle/>
          <a:p>
            <a:pPr algn="ctr"/>
            <a:r>
              <a:rPr lang="en-GB" altLang="en-US" sz="4000" b="0" dirty="0">
                <a:solidFill>
                  <a:schemeClr val="tx1"/>
                </a:solidFill>
              </a:rPr>
              <a:t>Seismic reflection data</a:t>
            </a:r>
            <a:br>
              <a:rPr lang="en-GB" altLang="en-US" sz="4000" b="0" dirty="0">
                <a:solidFill>
                  <a:schemeClr val="tx1"/>
                </a:solidFill>
              </a:rPr>
            </a:br>
            <a:br>
              <a:rPr lang="en-GB" altLang="en-US" b="0" dirty="0">
                <a:solidFill>
                  <a:schemeClr val="tx1"/>
                </a:solidFill>
              </a:rPr>
            </a:br>
            <a:br>
              <a:rPr lang="en-GB" altLang="en-US" b="0" dirty="0">
                <a:solidFill>
                  <a:schemeClr val="tx1"/>
                </a:solidFill>
              </a:rPr>
            </a:br>
            <a:endParaRPr lang="en-GB" altLang="en-US" b="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F17E-29CD-F74E-880C-B7F727A94D25}"/>
              </a:ext>
            </a:extLst>
          </p:cNvPr>
          <p:cNvSpPr>
            <a:spLocks noGrp="1"/>
          </p:cNvSpPr>
          <p:nvPr>
            <p:ph type="title"/>
          </p:nvPr>
        </p:nvSpPr>
        <p:spPr/>
        <p:txBody>
          <a:bodyPr/>
          <a:lstStyle/>
          <a:p>
            <a:r>
              <a:rPr lang="en-US" dirty="0"/>
              <a:t>What we will do in this course:</a:t>
            </a:r>
          </a:p>
        </p:txBody>
      </p:sp>
      <p:sp>
        <p:nvSpPr>
          <p:cNvPr id="4" name="TextBox 3">
            <a:extLst>
              <a:ext uri="{FF2B5EF4-FFF2-40B4-BE49-F238E27FC236}">
                <a16:creationId xmlns:a16="http://schemas.microsoft.com/office/drawing/2014/main" id="{ABD25E03-8EF3-9F46-8358-5EEB8B5744E4}"/>
              </a:ext>
            </a:extLst>
          </p:cNvPr>
          <p:cNvSpPr txBox="1"/>
          <p:nvPr/>
        </p:nvSpPr>
        <p:spPr>
          <a:xfrm>
            <a:off x="497464" y="1030969"/>
            <a:ext cx="11197072" cy="4832092"/>
          </a:xfrm>
          <a:prstGeom prst="rect">
            <a:avLst/>
          </a:prstGeom>
          <a:noFill/>
        </p:spPr>
        <p:txBody>
          <a:bodyPr wrap="square" rtlCol="0">
            <a:spAutoFit/>
          </a:bodyPr>
          <a:lstStyle/>
          <a:p>
            <a:r>
              <a:rPr lang="en-US" sz="2200" dirty="0"/>
              <a:t>To reach these objectives and allow you to access, view and </a:t>
            </a:r>
            <a:r>
              <a:rPr lang="en-US" sz="2200" dirty="0" err="1"/>
              <a:t>analyse</a:t>
            </a:r>
            <a:r>
              <a:rPr lang="en-US" sz="2200" dirty="0"/>
              <a:t> seismic data effectively in this course, potential MSc projects or in future job roles we need to cover a substantial amount of background in terms of:</a:t>
            </a:r>
          </a:p>
          <a:p>
            <a:endParaRPr lang="en-US" sz="2200" dirty="0"/>
          </a:p>
          <a:p>
            <a:pPr marL="342900" indent="-342900">
              <a:buAutoNum type="alphaLcParenR"/>
            </a:pPr>
            <a:r>
              <a:rPr lang="en-US" sz="2200" dirty="0"/>
              <a:t>How seismic data is collected and the very basics of how it is processed (Day 1)</a:t>
            </a:r>
          </a:p>
          <a:p>
            <a:endParaRPr lang="en-US" sz="2200" dirty="0"/>
          </a:p>
          <a:p>
            <a:pPr marL="342900" indent="-342900">
              <a:buAutoNum type="alphaLcParenR"/>
            </a:pPr>
            <a:r>
              <a:rPr lang="en-US" sz="2200" dirty="0"/>
              <a:t>The common data format (SEG-Y), how to view seismic data and post-processing methods to better reveal geological/environmental features (Day 2)</a:t>
            </a:r>
          </a:p>
          <a:p>
            <a:pPr marL="342900" indent="-342900">
              <a:buAutoNum type="alphaLcParenR"/>
            </a:pPr>
            <a:endParaRPr lang="en-US" sz="2200" dirty="0"/>
          </a:p>
          <a:p>
            <a:endParaRPr lang="en-US" sz="2200" dirty="0"/>
          </a:p>
          <a:p>
            <a:r>
              <a:rPr lang="en-US" sz="2200" dirty="0"/>
              <a:t>We will not be able to cover all aspects of seismic data acquisition, processing and interpretation (this would involve a course many weeks long)- we will just cover the areas needed to give you a good appreciation of the data and allow you to work with the final product- a fully processed seismic data volume in SEGY format</a:t>
            </a:r>
          </a:p>
        </p:txBody>
      </p:sp>
      <p:sp>
        <p:nvSpPr>
          <p:cNvPr id="3" name="TextBox 2">
            <a:extLst>
              <a:ext uri="{FF2B5EF4-FFF2-40B4-BE49-F238E27FC236}">
                <a16:creationId xmlns:a16="http://schemas.microsoft.com/office/drawing/2014/main" id="{E9C142E0-507D-F443-B6B9-75BFE715EABD}"/>
              </a:ext>
            </a:extLst>
          </p:cNvPr>
          <p:cNvSpPr txBox="1"/>
          <p:nvPr/>
        </p:nvSpPr>
        <p:spPr>
          <a:xfrm>
            <a:off x="1948627" y="6096459"/>
            <a:ext cx="7218643" cy="400110"/>
          </a:xfrm>
          <a:prstGeom prst="rect">
            <a:avLst/>
          </a:prstGeom>
          <a:noFill/>
        </p:spPr>
        <p:txBody>
          <a:bodyPr wrap="none" rtlCol="0">
            <a:spAutoFit/>
          </a:bodyPr>
          <a:lstStyle/>
          <a:p>
            <a:r>
              <a:rPr lang="en-US" sz="2000" dirty="0">
                <a:solidFill>
                  <a:srgbClr val="FF0000"/>
                </a:solidFill>
              </a:rPr>
              <a:t>Feel free to ask questions during the lectures or during breaks</a:t>
            </a:r>
          </a:p>
        </p:txBody>
      </p:sp>
    </p:spTree>
    <p:extLst>
      <p:ext uri="{BB962C8B-B14F-4D97-AF65-F5344CB8AC3E}">
        <p14:creationId xmlns:p14="http://schemas.microsoft.com/office/powerpoint/2010/main" val="244794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100A-6EC0-8145-916C-C406402C89E6}"/>
              </a:ext>
            </a:extLst>
          </p:cNvPr>
          <p:cNvSpPr>
            <a:spLocks noGrp="1"/>
          </p:cNvSpPr>
          <p:nvPr>
            <p:ph type="title"/>
          </p:nvPr>
        </p:nvSpPr>
        <p:spPr/>
        <p:txBody>
          <a:bodyPr/>
          <a:lstStyle/>
          <a:p>
            <a:r>
              <a:rPr lang="en-US" dirty="0"/>
              <a:t>Dr Rebecca (Becky) Bell</a:t>
            </a:r>
          </a:p>
        </p:txBody>
      </p:sp>
      <p:pic>
        <p:nvPicPr>
          <p:cNvPr id="4" name="Picture 3">
            <a:extLst>
              <a:ext uri="{FF2B5EF4-FFF2-40B4-BE49-F238E27FC236}">
                <a16:creationId xmlns:a16="http://schemas.microsoft.com/office/drawing/2014/main" id="{5BB9D521-0629-0F41-A4CF-5D25B358D5A6}"/>
              </a:ext>
            </a:extLst>
          </p:cNvPr>
          <p:cNvPicPr>
            <a:picLocks noChangeAspect="1"/>
          </p:cNvPicPr>
          <p:nvPr/>
        </p:nvPicPr>
        <p:blipFill>
          <a:blip r:embed="rId2"/>
          <a:stretch>
            <a:fillRect/>
          </a:stretch>
        </p:blipFill>
        <p:spPr>
          <a:xfrm>
            <a:off x="207857" y="3193771"/>
            <a:ext cx="11539126" cy="3685501"/>
          </a:xfrm>
          <a:prstGeom prst="rect">
            <a:avLst/>
          </a:prstGeom>
        </p:spPr>
      </p:pic>
      <p:sp>
        <p:nvSpPr>
          <p:cNvPr id="6" name="TextBox 5">
            <a:extLst>
              <a:ext uri="{FF2B5EF4-FFF2-40B4-BE49-F238E27FC236}">
                <a16:creationId xmlns:a16="http://schemas.microsoft.com/office/drawing/2014/main" id="{CBDC3449-6D68-D54B-989A-EBFFE0E25728}"/>
              </a:ext>
            </a:extLst>
          </p:cNvPr>
          <p:cNvSpPr txBox="1"/>
          <p:nvPr/>
        </p:nvSpPr>
        <p:spPr>
          <a:xfrm>
            <a:off x="207857" y="899179"/>
            <a:ext cx="6512983"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Geologist and Geophysicist (</a:t>
            </a:r>
            <a:r>
              <a:rPr lang="en-US" sz="2400" u="sng" dirty="0"/>
              <a:t>not</a:t>
            </a:r>
            <a:r>
              <a:rPr lang="en-US" sz="2400" dirty="0"/>
              <a:t> a Data scientist)</a:t>
            </a:r>
          </a:p>
          <a:p>
            <a:pPr marL="285750" indent="-285750">
              <a:buFont typeface="Arial" panose="020B0604020202020204" pitchFamily="34" charset="0"/>
              <a:buChar char="•"/>
            </a:pPr>
            <a:r>
              <a:rPr lang="en-US" sz="2400" dirty="0"/>
              <a:t>I use seismic reflection data to learn about seismic hazard of the largest faults on Earth</a:t>
            </a:r>
          </a:p>
        </p:txBody>
      </p:sp>
      <p:pic>
        <p:nvPicPr>
          <p:cNvPr id="90114" name="Picture 2" descr="EarthWord–Subduction">
            <a:extLst>
              <a:ext uri="{FF2B5EF4-FFF2-40B4-BE49-F238E27FC236}">
                <a16:creationId xmlns:a16="http://schemas.microsoft.com/office/drawing/2014/main" id="{9247AACA-FC9D-0B4B-9D8A-7BC0DB9CC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120" y="684173"/>
            <a:ext cx="4754880" cy="2646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540F9A0-481E-6944-A219-E16D81C5EE34}"/>
              </a:ext>
            </a:extLst>
          </p:cNvPr>
          <p:cNvSpPr/>
          <p:nvPr/>
        </p:nvSpPr>
        <p:spPr>
          <a:xfrm>
            <a:off x="8086645" y="3122056"/>
            <a:ext cx="4105355" cy="307777"/>
          </a:xfrm>
          <a:prstGeom prst="rect">
            <a:avLst/>
          </a:prstGeom>
        </p:spPr>
        <p:txBody>
          <a:bodyPr wrap="none">
            <a:spAutoFit/>
          </a:bodyPr>
          <a:lstStyle/>
          <a:p>
            <a:r>
              <a:rPr lang="en-US" sz="1400" dirty="0"/>
              <a:t>https://</a:t>
            </a:r>
            <a:r>
              <a:rPr lang="en-US" sz="1400" dirty="0" err="1"/>
              <a:t>www.usgs.gov</a:t>
            </a:r>
            <a:r>
              <a:rPr lang="en-US" sz="1400" dirty="0"/>
              <a:t>/news/</a:t>
            </a:r>
            <a:r>
              <a:rPr lang="en-US" sz="1400" dirty="0" err="1"/>
              <a:t>earthword</a:t>
            </a:r>
            <a:r>
              <a:rPr lang="en-US" sz="1400" dirty="0"/>
              <a:t>-subduction</a:t>
            </a:r>
          </a:p>
        </p:txBody>
      </p:sp>
      <p:sp>
        <p:nvSpPr>
          <p:cNvPr id="8" name="Rectangle 7">
            <a:extLst>
              <a:ext uri="{FF2B5EF4-FFF2-40B4-BE49-F238E27FC236}">
                <a16:creationId xmlns:a16="http://schemas.microsoft.com/office/drawing/2014/main" id="{BBA88232-A32C-E545-BB0E-A4CCB2EA46C2}"/>
              </a:ext>
            </a:extLst>
          </p:cNvPr>
          <p:cNvSpPr/>
          <p:nvPr/>
        </p:nvSpPr>
        <p:spPr>
          <a:xfrm>
            <a:off x="116417" y="3076336"/>
            <a:ext cx="889423" cy="254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B9D5CF8-BF21-864E-AE9A-6525C13ADFA3}"/>
              </a:ext>
            </a:extLst>
          </p:cNvPr>
          <p:cNvSpPr txBox="1"/>
          <p:nvPr/>
        </p:nvSpPr>
        <p:spPr>
          <a:xfrm>
            <a:off x="116417" y="2906612"/>
            <a:ext cx="1022459" cy="369332"/>
          </a:xfrm>
          <a:prstGeom prst="rect">
            <a:avLst/>
          </a:prstGeom>
          <a:noFill/>
        </p:spPr>
        <p:txBody>
          <a:bodyPr wrap="none" rtlCol="0">
            <a:spAutoFit/>
          </a:bodyPr>
          <a:lstStyle/>
          <a:p>
            <a:r>
              <a:rPr lang="en-GB" dirty="0"/>
              <a:t>Time (s)</a:t>
            </a:r>
          </a:p>
        </p:txBody>
      </p:sp>
    </p:spTree>
    <p:extLst>
      <p:ext uri="{BB962C8B-B14F-4D97-AF65-F5344CB8AC3E}">
        <p14:creationId xmlns:p14="http://schemas.microsoft.com/office/powerpoint/2010/main" val="284230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2E52-764B-4E7C-87D4-1E173F94018A}"/>
              </a:ext>
            </a:extLst>
          </p:cNvPr>
          <p:cNvSpPr>
            <a:spLocks noGrp="1"/>
          </p:cNvSpPr>
          <p:nvPr>
            <p:ph type="title"/>
          </p:nvPr>
        </p:nvSpPr>
        <p:spPr>
          <a:xfrm>
            <a:off x="228600" y="-309283"/>
            <a:ext cx="10515600" cy="1325563"/>
          </a:xfrm>
        </p:spPr>
        <p:txBody>
          <a:bodyPr/>
          <a:lstStyle/>
          <a:p>
            <a:r>
              <a:rPr lang="en-GB" b="1" dirty="0"/>
              <a:t>Raul Adriaensen</a:t>
            </a:r>
          </a:p>
        </p:txBody>
      </p:sp>
      <p:sp>
        <p:nvSpPr>
          <p:cNvPr id="3" name="Content Placeholder 2">
            <a:extLst>
              <a:ext uri="{FF2B5EF4-FFF2-40B4-BE49-F238E27FC236}">
                <a16:creationId xmlns:a16="http://schemas.microsoft.com/office/drawing/2014/main" id="{7E35C506-BFCE-4359-BFCF-D166C0EC08F0}"/>
              </a:ext>
            </a:extLst>
          </p:cNvPr>
          <p:cNvSpPr>
            <a:spLocks noGrp="1"/>
          </p:cNvSpPr>
          <p:nvPr>
            <p:ph idx="1"/>
          </p:nvPr>
        </p:nvSpPr>
        <p:spPr>
          <a:xfrm>
            <a:off x="671663" y="1016280"/>
            <a:ext cx="5257800" cy="4462656"/>
          </a:xfrm>
        </p:spPr>
        <p:txBody>
          <a:bodyPr>
            <a:normAutofit fontScale="92500" lnSpcReduction="10000"/>
          </a:bodyPr>
          <a:lstStyle/>
          <a:p>
            <a:r>
              <a:rPr lang="en-GB" dirty="0"/>
              <a:t>BSc Geophysics</a:t>
            </a:r>
          </a:p>
          <a:p>
            <a:r>
              <a:rPr lang="en-GB" dirty="0"/>
              <a:t>MSc Applied Computational Science and Engineering</a:t>
            </a:r>
          </a:p>
          <a:p>
            <a:r>
              <a:rPr lang="en-GB" dirty="0"/>
              <a:t>PhD studying coastal change through remote sensing, ML and numerical modelling</a:t>
            </a:r>
          </a:p>
          <a:p>
            <a:pPr marL="0" indent="0">
              <a:buNone/>
            </a:pPr>
            <a:r>
              <a:rPr lang="en-GB" dirty="0"/>
              <a:t>Other fields of interest: finance, design</a:t>
            </a:r>
          </a:p>
        </p:txBody>
      </p:sp>
      <p:pic>
        <p:nvPicPr>
          <p:cNvPr id="1026" name="Picture 2">
            <a:extLst>
              <a:ext uri="{FF2B5EF4-FFF2-40B4-BE49-F238E27FC236}">
                <a16:creationId xmlns:a16="http://schemas.microsoft.com/office/drawing/2014/main" id="{6921ACF4-7FDF-40E4-96AF-87BFF92A0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8708" y="1150756"/>
            <a:ext cx="2899943" cy="3866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3ECBB0-830C-459C-A027-C1818DAFE9FC}"/>
              </a:ext>
            </a:extLst>
          </p:cNvPr>
          <p:cNvSpPr txBox="1"/>
          <p:nvPr/>
        </p:nvSpPr>
        <p:spPr>
          <a:xfrm>
            <a:off x="8308708" y="5033543"/>
            <a:ext cx="3190240" cy="646331"/>
          </a:xfrm>
          <a:prstGeom prst="rect">
            <a:avLst/>
          </a:prstGeom>
          <a:noFill/>
        </p:spPr>
        <p:txBody>
          <a:bodyPr wrap="square" rtlCol="0">
            <a:spAutoFit/>
          </a:bodyPr>
          <a:lstStyle/>
          <a:p>
            <a:r>
              <a:rPr lang="en-GB" dirty="0"/>
              <a:t>Geophysics fieldwork in Cyprus 2019</a:t>
            </a:r>
          </a:p>
        </p:txBody>
      </p:sp>
      <p:sp>
        <p:nvSpPr>
          <p:cNvPr id="6" name="Content Placeholder 2">
            <a:extLst>
              <a:ext uri="{FF2B5EF4-FFF2-40B4-BE49-F238E27FC236}">
                <a16:creationId xmlns:a16="http://schemas.microsoft.com/office/drawing/2014/main" id="{72C587B3-3E00-49FC-B4B2-1AE5AB07319C}"/>
              </a:ext>
            </a:extLst>
          </p:cNvPr>
          <p:cNvSpPr txBox="1">
            <a:spLocks/>
          </p:cNvSpPr>
          <p:nvPr/>
        </p:nvSpPr>
        <p:spPr>
          <a:xfrm>
            <a:off x="764625" y="5419785"/>
            <a:ext cx="8071513" cy="120295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Contact details:</a:t>
            </a:r>
          </a:p>
          <a:p>
            <a:pPr marL="0" indent="0">
              <a:buFont typeface="Arial" panose="020B0604020202020204" pitchFamily="34" charset="0"/>
              <a:buNone/>
            </a:pPr>
            <a:r>
              <a:rPr lang="en-GB" dirty="0"/>
              <a:t>Email/teams: </a:t>
            </a:r>
            <a:r>
              <a:rPr lang="en-GB" dirty="0">
                <a:hlinkClick r:id="rId3"/>
              </a:rPr>
              <a:t>raul.adriaensen17@imperial.ac.uk</a:t>
            </a:r>
            <a:r>
              <a:rPr lang="en-GB" dirty="0"/>
              <a:t> </a:t>
            </a:r>
          </a:p>
          <a:p>
            <a:pPr marL="0" indent="0">
              <a:buFont typeface="Arial" panose="020B0604020202020204" pitchFamily="34" charset="0"/>
              <a:buNone/>
            </a:pPr>
            <a:r>
              <a:rPr lang="en-GB" dirty="0" err="1"/>
              <a:t>Linkedin</a:t>
            </a:r>
            <a:r>
              <a:rPr lang="en-GB" dirty="0"/>
              <a:t>: </a:t>
            </a:r>
            <a:r>
              <a:rPr lang="en-GB" b="0" i="0" dirty="0">
                <a:effectLst/>
                <a:latin typeface="-apple-system"/>
                <a:hlinkClick r:id="rId4"/>
              </a:rPr>
              <a:t>www.linkedin.com/in/rauladriaensen</a:t>
            </a:r>
            <a:r>
              <a:rPr lang="en-GB" b="0" i="0" dirty="0">
                <a:effectLst/>
                <a:latin typeface="-apple-system"/>
              </a:rPr>
              <a:t> </a:t>
            </a:r>
            <a:endParaRPr lang="en-GB" dirty="0"/>
          </a:p>
        </p:txBody>
      </p:sp>
    </p:spTree>
    <p:extLst>
      <p:ext uri="{BB962C8B-B14F-4D97-AF65-F5344CB8AC3E}">
        <p14:creationId xmlns:p14="http://schemas.microsoft.com/office/powerpoint/2010/main" val="1635369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17" y="115888"/>
            <a:ext cx="8955616" cy="450850"/>
          </a:xfrm>
        </p:spPr>
        <p:txBody>
          <a:bodyPr wrap="square" anchor="ctr">
            <a:normAutofit/>
          </a:bodyPr>
          <a:lstStyle/>
          <a:p>
            <a:pPr>
              <a:lnSpc>
                <a:spcPct val="90000"/>
              </a:lnSpc>
            </a:pPr>
            <a:r>
              <a:rPr lang="en-GB" sz="2500"/>
              <a:t>Have you heard of seismic reflection data?</a:t>
            </a:r>
          </a:p>
        </p:txBody>
      </p:sp>
      <p:pic>
        <p:nvPicPr>
          <p:cNvPr id="7" name="Picture 6" descr="A picture containing timeline&#10;&#10;Description automatically generated">
            <a:extLst>
              <a:ext uri="{FF2B5EF4-FFF2-40B4-BE49-F238E27FC236}">
                <a16:creationId xmlns:a16="http://schemas.microsoft.com/office/drawing/2014/main" id="{FDAF9774-9762-B04D-95C9-3265A1412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48" y="990716"/>
            <a:ext cx="8953157" cy="5215212"/>
          </a:xfrm>
          <a:prstGeom prst="rect">
            <a:avLst/>
          </a:prstGeom>
          <a:noFill/>
        </p:spPr>
      </p:pic>
    </p:spTree>
    <p:extLst>
      <p:ext uri="{BB962C8B-B14F-4D97-AF65-F5344CB8AC3E}">
        <p14:creationId xmlns:p14="http://schemas.microsoft.com/office/powerpoint/2010/main" val="2982916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A959-807A-AD46-9C2E-B9C0C7BFD82E}"/>
              </a:ext>
            </a:extLst>
          </p:cNvPr>
          <p:cNvSpPr>
            <a:spLocks noGrp="1"/>
          </p:cNvSpPr>
          <p:nvPr>
            <p:ph type="title"/>
          </p:nvPr>
        </p:nvSpPr>
        <p:spPr/>
        <p:txBody>
          <a:bodyPr/>
          <a:lstStyle/>
          <a:p>
            <a:r>
              <a:rPr lang="en-US" dirty="0"/>
              <a:t>What to expect…</a:t>
            </a:r>
          </a:p>
        </p:txBody>
      </p:sp>
      <p:sp>
        <p:nvSpPr>
          <p:cNvPr id="3" name="Content Placeholder 2">
            <a:extLst>
              <a:ext uri="{FF2B5EF4-FFF2-40B4-BE49-F238E27FC236}">
                <a16:creationId xmlns:a16="http://schemas.microsoft.com/office/drawing/2014/main" id="{E4A9183F-95A8-3540-8A65-A206DD657A4F}"/>
              </a:ext>
            </a:extLst>
          </p:cNvPr>
          <p:cNvSpPr>
            <a:spLocks noGrp="1"/>
          </p:cNvSpPr>
          <p:nvPr>
            <p:ph idx="1"/>
          </p:nvPr>
        </p:nvSpPr>
        <p:spPr>
          <a:xfrm>
            <a:off x="503582" y="980882"/>
            <a:ext cx="10972800" cy="5738259"/>
          </a:xfrm>
        </p:spPr>
        <p:txBody>
          <a:bodyPr/>
          <a:lstStyle/>
          <a:p>
            <a:r>
              <a:rPr lang="en-US" sz="2300" dirty="0"/>
              <a:t>Theoretical lectures (no coding!) in the morning given in ~45 min blocks with 15 min breaks in between</a:t>
            </a:r>
          </a:p>
          <a:p>
            <a:pPr marL="0" indent="0">
              <a:buNone/>
            </a:pPr>
            <a:endParaRPr lang="en-US" sz="2300" dirty="0"/>
          </a:p>
          <a:p>
            <a:r>
              <a:rPr lang="en-US" sz="2300" dirty="0"/>
              <a:t>Python exercises in the afternoon, which you can work through at your own pace</a:t>
            </a:r>
          </a:p>
          <a:p>
            <a:pPr marL="0" indent="0">
              <a:buNone/>
            </a:pPr>
            <a:endParaRPr lang="en-US" sz="2300" dirty="0"/>
          </a:p>
          <a:p>
            <a:r>
              <a:rPr lang="en-US" sz="2300" dirty="0"/>
              <a:t>The assessment will be on Friday. It will be set at </a:t>
            </a:r>
            <a:r>
              <a:rPr lang="en-US" sz="2300" b="1" dirty="0"/>
              <a:t>12 and be collected at 4pm</a:t>
            </a:r>
            <a:r>
              <a:rPr lang="en-US" sz="2300" dirty="0"/>
              <a:t>. The assessment is designed to only take you </a:t>
            </a:r>
            <a:r>
              <a:rPr lang="en-US" sz="2300" b="1" dirty="0"/>
              <a:t>1-2 hours</a:t>
            </a:r>
            <a:r>
              <a:rPr lang="en-US" sz="2300" dirty="0"/>
              <a:t>, but you will have 4 hours to spend if you wish (33% marks for rivers, 67% for seismic)</a:t>
            </a:r>
          </a:p>
          <a:p>
            <a:pPr marL="0" indent="0">
              <a:buNone/>
            </a:pPr>
            <a:endParaRPr lang="en-US" sz="2300" dirty="0"/>
          </a:p>
          <a:p>
            <a:r>
              <a:rPr lang="en-US" sz="2300" dirty="0"/>
              <a:t>The assessment will include similar activities to the exercises and some written-answer questions to test understanding in a </a:t>
            </a:r>
            <a:r>
              <a:rPr lang="en-US" sz="2300" dirty="0" err="1"/>
              <a:t>Jupyter</a:t>
            </a:r>
            <a:r>
              <a:rPr lang="en-US" sz="2300" dirty="0"/>
              <a:t> notebook</a:t>
            </a:r>
          </a:p>
          <a:p>
            <a:pPr marL="0" indent="0">
              <a:buNone/>
            </a:pPr>
            <a:endParaRPr lang="en-US" sz="2300" dirty="0"/>
          </a:p>
          <a:p>
            <a:r>
              <a:rPr lang="en-US" sz="2300" b="1" dirty="0"/>
              <a:t>There is no need to “revise”. </a:t>
            </a:r>
            <a:r>
              <a:rPr lang="en-US" sz="2300" dirty="0"/>
              <a:t>The best preparation is to make sure you understand the exercises and ask questions if you don’t understand a concept</a:t>
            </a:r>
          </a:p>
        </p:txBody>
      </p:sp>
    </p:spTree>
    <p:extLst>
      <p:ext uri="{BB962C8B-B14F-4D97-AF65-F5344CB8AC3E}">
        <p14:creationId xmlns:p14="http://schemas.microsoft.com/office/powerpoint/2010/main" val="2279274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23778"/>
            <a:ext cx="10972800" cy="4525963"/>
          </a:xfrm>
        </p:spPr>
        <p:txBody>
          <a:bodyPr/>
          <a:lstStyle/>
          <a:p>
            <a:pPr marL="0" indent="0">
              <a:buNone/>
            </a:pPr>
            <a:r>
              <a:rPr lang="en-US" sz="2800" b="1" dirty="0"/>
              <a:t>Day 1 morning- Introduction to seismic data</a:t>
            </a:r>
          </a:p>
          <a:p>
            <a:pPr marL="0" indent="0">
              <a:buNone/>
            </a:pPr>
            <a:r>
              <a:rPr lang="en-US" sz="2800" dirty="0"/>
              <a:t>Lecture 1: Physical principles</a:t>
            </a:r>
          </a:p>
          <a:p>
            <a:pPr marL="0" indent="0">
              <a:buNone/>
            </a:pPr>
            <a:r>
              <a:rPr lang="en-US" sz="2800" dirty="0"/>
              <a:t>Lecture 2: Data acquisition</a:t>
            </a:r>
          </a:p>
          <a:p>
            <a:pPr marL="0" indent="0">
              <a:buNone/>
            </a:pPr>
            <a:r>
              <a:rPr lang="en-US" sz="2800" dirty="0"/>
              <a:t>Lecture 3: Key data processing steps</a:t>
            </a:r>
          </a:p>
          <a:p>
            <a:pPr marL="514350" indent="-514350">
              <a:buAutoNum type="arabicParenR"/>
            </a:pPr>
            <a:endParaRPr lang="en-US" sz="2800" dirty="0"/>
          </a:p>
          <a:p>
            <a:pPr marL="0" indent="0">
              <a:buNone/>
            </a:pPr>
            <a:r>
              <a:rPr lang="en-US" sz="2800" b="1" dirty="0"/>
              <a:t>Day 1 afternoon- Exercises</a:t>
            </a:r>
          </a:p>
          <a:p>
            <a:pPr marL="0" indent="0">
              <a:buNone/>
            </a:pPr>
            <a:r>
              <a:rPr lang="en-US" sz="2800" dirty="0"/>
              <a:t>Exercise 1: Synthetic seismic sections </a:t>
            </a:r>
          </a:p>
          <a:p>
            <a:pPr marL="0" indent="0">
              <a:buNone/>
            </a:pPr>
            <a:r>
              <a:rPr lang="en-US" sz="2800" dirty="0"/>
              <a:t>Exercise 2: Viewing “raw” data gathers and conducting NMO corrections and velocity analysis</a:t>
            </a:r>
          </a:p>
          <a:p>
            <a:pPr marL="0" indent="0">
              <a:buNone/>
            </a:pPr>
            <a:endParaRPr lang="en-US" sz="1200" dirty="0"/>
          </a:p>
          <a:p>
            <a:pPr marL="0" indent="0">
              <a:buNone/>
            </a:pPr>
            <a:r>
              <a:rPr lang="en-US" sz="2400" dirty="0"/>
              <a:t>We will discuss the “solutions” to the exercises during the afternoon sessions (and these will be recorded)</a:t>
            </a:r>
          </a:p>
        </p:txBody>
      </p:sp>
    </p:spTree>
    <p:extLst>
      <p:ext uri="{BB962C8B-B14F-4D97-AF65-F5344CB8AC3E}">
        <p14:creationId xmlns:p14="http://schemas.microsoft.com/office/powerpoint/2010/main" val="308053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64418"/>
            <a:ext cx="10972800" cy="4525963"/>
          </a:xfrm>
        </p:spPr>
        <p:txBody>
          <a:bodyPr/>
          <a:lstStyle/>
          <a:p>
            <a:pPr marL="0" indent="0">
              <a:buNone/>
            </a:pPr>
            <a:r>
              <a:rPr lang="en-US" sz="2800" b="1" dirty="0"/>
              <a:t>Day 2 morning- </a:t>
            </a:r>
            <a:r>
              <a:rPr lang="en-US" sz="2800" b="1" dirty="0" err="1"/>
              <a:t>Visualising</a:t>
            </a:r>
            <a:r>
              <a:rPr lang="en-US" sz="2800" b="1" dirty="0"/>
              <a:t> and interpreting seismic data</a:t>
            </a:r>
          </a:p>
          <a:p>
            <a:pPr marL="0" indent="0">
              <a:buNone/>
            </a:pPr>
            <a:r>
              <a:rPr lang="en-US" sz="2800" dirty="0"/>
              <a:t>Lecture 4: The SEGY data convention and where to find data</a:t>
            </a:r>
          </a:p>
          <a:p>
            <a:pPr marL="0" indent="0">
              <a:buNone/>
            </a:pPr>
            <a:r>
              <a:rPr lang="en-US" sz="2800" dirty="0"/>
              <a:t>Lecture 5: How to interpret seismic data</a:t>
            </a:r>
          </a:p>
          <a:p>
            <a:pPr marL="0" indent="0">
              <a:buNone/>
            </a:pPr>
            <a:r>
              <a:rPr lang="en-US" sz="2800" dirty="0"/>
              <a:t>Lecture 6: Seismic attribute analysis and machine learning (future outlook)</a:t>
            </a:r>
          </a:p>
          <a:p>
            <a:pPr marL="514350" indent="-514350">
              <a:buAutoNum type="arabicParenR"/>
            </a:pPr>
            <a:endParaRPr lang="en-US" sz="2800" dirty="0"/>
          </a:p>
          <a:p>
            <a:pPr marL="0" indent="0">
              <a:buNone/>
            </a:pPr>
            <a:r>
              <a:rPr lang="en-US" sz="2800" b="1" dirty="0"/>
              <a:t>Day 2 afternoon- Exercises</a:t>
            </a:r>
          </a:p>
          <a:p>
            <a:pPr marL="0" indent="0">
              <a:buNone/>
            </a:pPr>
            <a:r>
              <a:rPr lang="en-US" sz="2800" dirty="0"/>
              <a:t>Exercise 3: Reading SEGY data and visualizing 3D data</a:t>
            </a:r>
          </a:p>
          <a:p>
            <a:pPr marL="0" indent="0">
              <a:buNone/>
            </a:pPr>
            <a:r>
              <a:rPr lang="en-US" sz="2800" dirty="0"/>
              <a:t>Exercise 4: Calculating seismic attributes</a:t>
            </a:r>
          </a:p>
          <a:p>
            <a:pPr marL="0" indent="0">
              <a:buNone/>
            </a:pPr>
            <a:endParaRPr lang="en-US" sz="1100" dirty="0"/>
          </a:p>
          <a:p>
            <a:pPr marL="0" indent="0">
              <a:buNone/>
            </a:pPr>
            <a:r>
              <a:rPr lang="en-US" sz="2400" dirty="0"/>
              <a:t>We will discuss the “solutions” to the exercises during the afternoon sessions (and these will be recorded)</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421319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ltLang="en-US" dirty="0">
                <a:latin typeface="Calibri" panose="020F0502020204030204" pitchFamily="34" charset="0"/>
              </a:rPr>
              <a:t>Books</a:t>
            </a:r>
          </a:p>
        </p:txBody>
      </p:sp>
      <p:sp>
        <p:nvSpPr>
          <p:cNvPr id="36867" name="TextBox 3"/>
          <p:cNvSpPr txBox="1">
            <a:spLocks noChangeArrowheads="1"/>
          </p:cNvSpPr>
          <p:nvPr/>
        </p:nvSpPr>
        <p:spPr bwMode="auto">
          <a:xfrm>
            <a:off x="10220325" y="6372225"/>
            <a:ext cx="44114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fld id="{66561BA7-6D60-47EE-B43C-43591463B6B0}" type="slidenum">
              <a:rPr lang="en-GB" altLang="en-US" sz="1800">
                <a:solidFill>
                  <a:schemeClr val="tx1"/>
                </a:solidFill>
              </a:rPr>
              <a:pPr eaLnBrk="1" hangingPunct="1">
                <a:spcBef>
                  <a:spcPct val="0"/>
                </a:spcBef>
                <a:buFontTx/>
                <a:buNone/>
              </a:pPr>
              <a:t>17</a:t>
            </a:fld>
            <a:endParaRPr lang="en-GB" altLang="en-US" sz="1800">
              <a:solidFill>
                <a:schemeClr val="tx1"/>
              </a:solidFill>
            </a:endParaRPr>
          </a:p>
        </p:txBody>
      </p:sp>
      <p:sp>
        <p:nvSpPr>
          <p:cNvPr id="36868" name="TextBox 1"/>
          <p:cNvSpPr txBox="1">
            <a:spLocks noChangeArrowheads="1"/>
          </p:cNvSpPr>
          <p:nvPr/>
        </p:nvSpPr>
        <p:spPr bwMode="auto">
          <a:xfrm>
            <a:off x="482925" y="3835400"/>
            <a:ext cx="10726527" cy="3508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rgbClr val="C00000"/>
                </a:solidFill>
                <a:latin typeface="Calibri" panose="020F0502020204030204" pitchFamily="34" charset="0"/>
              </a:rPr>
              <a:t>Key text book for the basics concepts </a:t>
            </a:r>
            <a:r>
              <a:rPr lang="en-GB" altLang="en-US" sz="2400" b="1" dirty="0">
                <a:solidFill>
                  <a:srgbClr val="C00000"/>
                </a:solidFill>
                <a:latin typeface="Calibri" panose="020F0502020204030204" pitchFamily="34" charset="0"/>
              </a:rPr>
              <a:t>An Introduction to Geophysical Exploration</a:t>
            </a:r>
            <a:r>
              <a:rPr lang="en-GB" altLang="en-US" sz="2400" dirty="0">
                <a:solidFill>
                  <a:srgbClr val="C00000"/>
                </a:solidFill>
                <a:latin typeface="Calibri" panose="020F0502020204030204" pitchFamily="34" charset="0"/>
              </a:rPr>
              <a:t>, </a:t>
            </a:r>
            <a:r>
              <a:rPr lang="en-GB" altLang="en-US" sz="2400" dirty="0" err="1">
                <a:solidFill>
                  <a:srgbClr val="C00000"/>
                </a:solidFill>
                <a:latin typeface="Calibri" panose="020F0502020204030204" pitchFamily="34" charset="0"/>
              </a:rPr>
              <a:t>Kearey</a:t>
            </a:r>
            <a:r>
              <a:rPr lang="en-GB" altLang="en-US" sz="2400" dirty="0">
                <a:solidFill>
                  <a:srgbClr val="C00000"/>
                </a:solidFill>
                <a:latin typeface="Calibri" panose="020F0502020204030204" pitchFamily="34" charset="0"/>
              </a:rPr>
              <a:t>, Brooks &amp; Hill.  Blackwell Publishing</a:t>
            </a:r>
          </a:p>
          <a:p>
            <a:pPr eaLnBrk="1" hangingPunct="1">
              <a:spcBef>
                <a:spcPct val="0"/>
              </a:spcBef>
              <a:buFontTx/>
              <a:buNone/>
            </a:pPr>
            <a:endParaRPr lang="en-GB" altLang="en-US" sz="2400" dirty="0">
              <a:solidFill>
                <a:srgbClr val="C00000"/>
              </a:solidFill>
              <a:latin typeface="Calibri" panose="020F0502020204030204" pitchFamily="34" charset="0"/>
            </a:endParaRPr>
          </a:p>
          <a:p>
            <a:pPr eaLnBrk="1" hangingPunct="1">
              <a:spcBef>
                <a:spcPct val="0"/>
              </a:spcBef>
              <a:buFontTx/>
              <a:buNone/>
            </a:pPr>
            <a:r>
              <a:rPr lang="en-GB" altLang="en-US" sz="2400" dirty="0">
                <a:solidFill>
                  <a:srgbClr val="C00000"/>
                </a:solidFill>
                <a:latin typeface="Calibri" panose="020F0502020204030204" pitchFamily="34" charset="0"/>
              </a:rPr>
              <a:t>Key blog:  </a:t>
            </a:r>
            <a:r>
              <a:rPr lang="en-GB" altLang="en-US" sz="2400" dirty="0">
                <a:solidFill>
                  <a:srgbClr val="C00000"/>
                </a:solidFill>
                <a:latin typeface="Calibri" panose="020F0502020204030204" pitchFamily="34" charset="0"/>
                <a:hlinkClick r:id="rId2"/>
              </a:rPr>
              <a:t>http://</a:t>
            </a:r>
            <a:r>
              <a:rPr lang="en-GB" altLang="en-US" sz="2400" b="1" dirty="0">
                <a:solidFill>
                  <a:srgbClr val="C00000"/>
                </a:solidFill>
                <a:latin typeface="Calibri" panose="020F0502020204030204" pitchFamily="34" charset="0"/>
                <a:hlinkClick r:id="rId2"/>
              </a:rPr>
              <a:t>www.agilegeoscience.com</a:t>
            </a:r>
            <a:endParaRPr lang="en-GB" altLang="en-US" sz="2400" dirty="0">
              <a:solidFill>
                <a:srgbClr val="C00000"/>
              </a:solidFill>
              <a:latin typeface="Calibri" panose="020F0502020204030204" pitchFamily="34" charset="0"/>
            </a:endParaRPr>
          </a:p>
          <a:p>
            <a:pPr eaLnBrk="1" hangingPunct="1">
              <a:spcBef>
                <a:spcPct val="0"/>
              </a:spcBef>
              <a:buFontTx/>
              <a:buNone/>
            </a:pPr>
            <a:endParaRPr lang="en-GB" altLang="en-US" sz="1800" dirty="0">
              <a:solidFill>
                <a:schemeClr val="tx1"/>
              </a:solidFill>
              <a:latin typeface="Calibri" panose="020F0502020204030204" pitchFamily="34" charset="0"/>
            </a:endParaRPr>
          </a:p>
          <a:p>
            <a:pPr eaLnBrk="1" hangingPunct="1">
              <a:spcBef>
                <a:spcPct val="0"/>
              </a:spcBef>
              <a:buFontTx/>
              <a:buNone/>
            </a:pPr>
            <a:endParaRPr lang="en-GB" altLang="en-US" sz="1800" dirty="0">
              <a:solidFill>
                <a:schemeClr val="tx1"/>
              </a:solidFill>
              <a:latin typeface="Calibri" panose="020F0502020204030204" pitchFamily="34" charset="0"/>
            </a:endParaRPr>
          </a:p>
          <a:p>
            <a:pPr eaLnBrk="1" hangingPunct="1">
              <a:spcBef>
                <a:spcPct val="0"/>
              </a:spcBef>
              <a:buFontTx/>
              <a:buNone/>
            </a:pPr>
            <a:endParaRPr lang="en-GB" altLang="en-US" sz="1800" dirty="0">
              <a:solidFill>
                <a:schemeClr val="tx1"/>
              </a:solidFill>
              <a:latin typeface="Calibri" panose="020F0502020204030204" pitchFamily="34" charset="0"/>
            </a:endParaRPr>
          </a:p>
          <a:p>
            <a:pPr eaLnBrk="1" hangingPunct="1">
              <a:spcBef>
                <a:spcPct val="0"/>
              </a:spcBef>
              <a:buFontTx/>
              <a:buNone/>
            </a:pPr>
            <a:endParaRPr lang="en-GB" altLang="en-US" sz="1800" dirty="0">
              <a:solidFill>
                <a:schemeClr val="tx1"/>
              </a:solidFill>
              <a:latin typeface="Cambria" panose="02040503050406030204" pitchFamily="18" charset="0"/>
            </a:endParaRPr>
          </a:p>
          <a:p>
            <a:pPr eaLnBrk="1" hangingPunct="1">
              <a:spcBef>
                <a:spcPct val="0"/>
              </a:spcBef>
              <a:buFontTx/>
              <a:buNone/>
            </a:pPr>
            <a:endParaRPr lang="en-GB" altLang="en-US" sz="1800" dirty="0">
              <a:solidFill>
                <a:schemeClr val="tx1"/>
              </a:solidFill>
              <a:latin typeface="Cambria" panose="02040503050406030204" pitchFamily="18" charset="0"/>
            </a:endParaRPr>
          </a:p>
          <a:p>
            <a:pPr eaLnBrk="1" hangingPunct="1">
              <a:spcBef>
                <a:spcPct val="0"/>
              </a:spcBef>
              <a:buFontTx/>
              <a:buNone/>
            </a:pPr>
            <a:endParaRPr lang="en-GB" altLang="en-US" sz="1800" dirty="0">
              <a:solidFill>
                <a:schemeClr val="tx1"/>
              </a:solidFill>
              <a:latin typeface="Cambria" panose="02040503050406030204" pitchFamily="18" charset="0"/>
            </a:endParaRPr>
          </a:p>
          <a:p>
            <a:pPr eaLnBrk="1" hangingPunct="1">
              <a:spcBef>
                <a:spcPct val="0"/>
              </a:spcBef>
              <a:buFontTx/>
              <a:buNone/>
            </a:pPr>
            <a:endParaRPr lang="en-GB" altLang="en-US" sz="1800" dirty="0">
              <a:solidFill>
                <a:schemeClr val="tx1"/>
              </a:solidFill>
              <a:latin typeface="Cambria" panose="02040503050406030204" pitchFamily="18" charset="0"/>
            </a:endParaRPr>
          </a:p>
        </p:txBody>
      </p:sp>
      <p:sp>
        <p:nvSpPr>
          <p:cNvPr id="2" name="TextBox 1">
            <a:extLst>
              <a:ext uri="{FF2B5EF4-FFF2-40B4-BE49-F238E27FC236}">
                <a16:creationId xmlns:a16="http://schemas.microsoft.com/office/drawing/2014/main" id="{FD844B4E-F54A-9D49-A954-15AA4BB2785B}"/>
              </a:ext>
            </a:extLst>
          </p:cNvPr>
          <p:cNvSpPr txBox="1"/>
          <p:nvPr/>
        </p:nvSpPr>
        <p:spPr>
          <a:xfrm>
            <a:off x="482925" y="1120706"/>
            <a:ext cx="11223801" cy="2308324"/>
          </a:xfrm>
          <a:prstGeom prst="rect">
            <a:avLst/>
          </a:prstGeom>
          <a:noFill/>
        </p:spPr>
        <p:txBody>
          <a:bodyPr wrap="square" rtlCol="0">
            <a:spAutoFit/>
          </a:bodyPr>
          <a:lstStyle/>
          <a:p>
            <a:r>
              <a:rPr lang="en-US" sz="2400" dirty="0"/>
              <a:t>Given the short nature of this course you will not have enough time to read textbooks. Don’t worry, all the Info you need to get good marks in the assessment is in the lectures and exercises.</a:t>
            </a:r>
          </a:p>
          <a:p>
            <a:endParaRPr lang="en-US" sz="2400" dirty="0"/>
          </a:p>
          <a:p>
            <a:r>
              <a:rPr lang="en-US" sz="2400" dirty="0"/>
              <a:t>I will provide some links to articles/blogs/journal articles for extra information for those interested.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tLang="en-US" dirty="0">
                <a:latin typeface="Calibri" panose="020F0502020204030204" pitchFamily="34" charset="0"/>
              </a:rPr>
              <a:t>Lecture outline</a:t>
            </a:r>
          </a:p>
        </p:txBody>
      </p:sp>
      <p:sp>
        <p:nvSpPr>
          <p:cNvPr id="37891" name="TextBox 3"/>
          <p:cNvSpPr txBox="1">
            <a:spLocks noChangeArrowheads="1"/>
          </p:cNvSpPr>
          <p:nvPr/>
        </p:nvSpPr>
        <p:spPr bwMode="auto">
          <a:xfrm>
            <a:off x="3280450" y="2951537"/>
            <a:ext cx="5310428"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indent="0" eaLnBrk="1" hangingPunct="1">
              <a:spcBef>
                <a:spcPct val="0"/>
              </a:spcBef>
              <a:buNone/>
            </a:pPr>
            <a:r>
              <a:rPr lang="en-GB" altLang="en-US" sz="2000" dirty="0">
                <a:solidFill>
                  <a:schemeClr val="tx1"/>
                </a:solidFill>
                <a:latin typeface="Calibri" panose="020F0502020204030204" pitchFamily="34" charset="0"/>
              </a:rPr>
              <a:t>1) Background- seismic waves and propagation</a:t>
            </a:r>
          </a:p>
          <a:p>
            <a:pPr marL="0" indent="0" eaLnBrk="1" hangingPunct="1">
              <a:spcBef>
                <a:spcPct val="0"/>
              </a:spcBef>
              <a:buNone/>
            </a:pPr>
            <a:endParaRPr lang="en-GB" altLang="en-US" sz="2000" dirty="0">
              <a:solidFill>
                <a:schemeClr val="tx1"/>
              </a:solidFill>
              <a:latin typeface="Calibri" panose="020F0502020204030204" pitchFamily="34" charset="0"/>
            </a:endParaRPr>
          </a:p>
          <a:p>
            <a:pPr eaLnBrk="1" hangingPunct="1">
              <a:spcBef>
                <a:spcPct val="0"/>
              </a:spcBef>
              <a:buFontTx/>
              <a:buNone/>
            </a:pPr>
            <a:r>
              <a:rPr lang="en-GB" altLang="en-US" sz="2000" dirty="0">
                <a:solidFill>
                  <a:schemeClr val="tx1"/>
                </a:solidFill>
                <a:latin typeface="Calibri" panose="020F0502020204030204" pitchFamily="34" charset="0"/>
              </a:rPr>
              <a:t>2) Acoustic impedance and reflection coefficients</a:t>
            </a:r>
          </a:p>
          <a:p>
            <a:pPr eaLnBrk="1" hangingPunct="1">
              <a:spcBef>
                <a:spcPct val="0"/>
              </a:spcBef>
              <a:buFontTx/>
              <a:buNone/>
            </a:pPr>
            <a:endParaRPr lang="en-GB" altLang="en-US" sz="2000" dirty="0">
              <a:solidFill>
                <a:schemeClr val="tx1"/>
              </a:solidFill>
              <a:latin typeface="Calibri" panose="020F0502020204030204" pitchFamily="34" charset="0"/>
            </a:endParaRPr>
          </a:p>
          <a:p>
            <a:pPr eaLnBrk="1" hangingPunct="1">
              <a:spcBef>
                <a:spcPct val="0"/>
              </a:spcBef>
              <a:buFontTx/>
              <a:buNone/>
            </a:pPr>
            <a:r>
              <a:rPr lang="en-GB" altLang="en-US" sz="2000" dirty="0">
                <a:solidFill>
                  <a:schemeClr val="tx1"/>
                </a:solidFill>
                <a:latin typeface="Calibri" panose="020F0502020204030204" pitchFamily="34" charset="0"/>
              </a:rPr>
              <a:t>3) The seismic trace</a:t>
            </a:r>
          </a:p>
          <a:p>
            <a:pPr eaLnBrk="1" hangingPunct="1">
              <a:spcBef>
                <a:spcPct val="0"/>
              </a:spcBef>
              <a:buFontTx/>
              <a:buNone/>
            </a:pPr>
            <a:endParaRPr lang="en-GB" altLang="en-US" sz="2000" b="1" dirty="0">
              <a:solidFill>
                <a:schemeClr val="tx1"/>
              </a:solidFill>
              <a:latin typeface="Calibri" panose="020F0502020204030204" pitchFamily="34" charset="0"/>
            </a:endParaRPr>
          </a:p>
          <a:p>
            <a:pPr eaLnBrk="1" hangingPunct="1">
              <a:spcBef>
                <a:spcPct val="0"/>
              </a:spcBef>
              <a:buFontTx/>
              <a:buNone/>
            </a:pPr>
            <a:r>
              <a:rPr lang="en-GB" altLang="en-US" sz="2000" b="1" dirty="0">
                <a:solidFill>
                  <a:schemeClr val="tx1"/>
                </a:solidFill>
                <a:latin typeface="Calibri" panose="020F0502020204030204" pitchFamily="34" charset="0"/>
              </a:rPr>
              <a:t>Exercise 1- Synthetic seismic modelling</a:t>
            </a:r>
          </a:p>
          <a:p>
            <a:pPr eaLnBrk="1" hangingPunct="1">
              <a:spcBef>
                <a:spcPct val="0"/>
              </a:spcBef>
            </a:pPr>
            <a:endParaRPr lang="en-GB" altLang="en-US" sz="2000" dirty="0">
              <a:solidFill>
                <a:schemeClr val="tx1"/>
              </a:solidFill>
              <a:latin typeface="Calibri" panose="020F0502020204030204" pitchFamily="34" charset="0"/>
            </a:endParaRPr>
          </a:p>
        </p:txBody>
      </p:sp>
      <p:sp>
        <p:nvSpPr>
          <p:cNvPr id="37892" name="TextBox 3"/>
          <p:cNvSpPr txBox="1">
            <a:spLocks noChangeArrowheads="1"/>
          </p:cNvSpPr>
          <p:nvPr/>
        </p:nvSpPr>
        <p:spPr bwMode="auto">
          <a:xfrm>
            <a:off x="1851027" y="1265558"/>
            <a:ext cx="8234362" cy="110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200" b="1" dirty="0">
                <a:solidFill>
                  <a:srgbClr val="FF0000"/>
                </a:solidFill>
                <a:latin typeface="Calibri" panose="020F0502020204030204" pitchFamily="34" charset="0"/>
              </a:rPr>
              <a:t>Objective of lecture 1:</a:t>
            </a:r>
          </a:p>
          <a:p>
            <a:pPr eaLnBrk="1" hangingPunct="1">
              <a:spcBef>
                <a:spcPct val="0"/>
              </a:spcBef>
              <a:buFontTx/>
              <a:buNone/>
            </a:pPr>
            <a:r>
              <a:rPr lang="en-GB" altLang="en-US" sz="2200" b="1" dirty="0">
                <a:solidFill>
                  <a:srgbClr val="FF0000"/>
                </a:solidFill>
                <a:latin typeface="Calibri" panose="020F0502020204030204" pitchFamily="34" charset="0"/>
              </a:rPr>
              <a:t>Review seismic wave propagation and understand the fundamental principles behind the seismic reflection method</a:t>
            </a:r>
          </a:p>
        </p:txBody>
      </p:sp>
      <p:sp>
        <p:nvSpPr>
          <p:cNvPr id="5" name="Rectangle 4"/>
          <p:cNvSpPr/>
          <p:nvPr/>
        </p:nvSpPr>
        <p:spPr>
          <a:xfrm>
            <a:off x="1851027" y="1196501"/>
            <a:ext cx="8169275" cy="1246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31788" y="138456"/>
            <a:ext cx="6716712" cy="450850"/>
          </a:xfrm>
        </p:spPr>
        <p:txBody>
          <a:bodyPr/>
          <a:lstStyle/>
          <a:p>
            <a:r>
              <a:rPr lang="en-GB" altLang="en-US" sz="3600" dirty="0"/>
              <a:t>Background- Seismic waves</a:t>
            </a:r>
          </a:p>
        </p:txBody>
      </p:sp>
      <p:sp>
        <p:nvSpPr>
          <p:cNvPr id="6" name="Content Placeholder 2"/>
          <p:cNvSpPr>
            <a:spLocks noGrp="1"/>
          </p:cNvSpPr>
          <p:nvPr>
            <p:ph idx="1"/>
          </p:nvPr>
        </p:nvSpPr>
        <p:spPr>
          <a:xfrm>
            <a:off x="441455" y="513149"/>
            <a:ext cx="11750545" cy="2895600"/>
          </a:xfrm>
        </p:spPr>
        <p:txBody>
          <a:bodyPr/>
          <a:lstStyle/>
          <a:p>
            <a:pPr marL="0" indent="0">
              <a:buNone/>
              <a:defRPr/>
            </a:pPr>
            <a:endParaRPr lang="en-US" sz="2200" dirty="0">
              <a:latin typeface="+mj-lt"/>
            </a:endParaRPr>
          </a:p>
          <a:p>
            <a:pPr>
              <a:defRPr/>
            </a:pPr>
            <a:r>
              <a:rPr lang="en-US" sz="2000" dirty="0">
                <a:latin typeface="+mj-lt"/>
              </a:rPr>
              <a:t>Seismic waves are “parcels” of elastic strain energy that propagate outwards from a seismic source, e.g. earthquake, explosion or impact</a:t>
            </a:r>
          </a:p>
          <a:p>
            <a:pPr>
              <a:buFontTx/>
              <a:buNone/>
              <a:defRPr/>
            </a:pPr>
            <a:endParaRPr lang="en-US" sz="800" dirty="0">
              <a:latin typeface="+mj-lt"/>
            </a:endParaRPr>
          </a:p>
          <a:p>
            <a:pPr>
              <a:defRPr/>
            </a:pPr>
            <a:r>
              <a:rPr lang="en-US" sz="2000" dirty="0">
                <a:latin typeface="+mj-lt"/>
              </a:rPr>
              <a:t>Seismic waves travel spherically from a seismic source, but we often consider their direction of travel as linear “</a:t>
            </a:r>
            <a:r>
              <a:rPr lang="en-US" sz="2000" b="1" dirty="0">
                <a:latin typeface="+mj-lt"/>
              </a:rPr>
              <a:t>ray paths</a:t>
            </a:r>
            <a:r>
              <a:rPr lang="en-US" sz="2000" dirty="0">
                <a:latin typeface="+mj-lt"/>
              </a:rPr>
              <a:t>” which travel 90</a:t>
            </a:r>
            <a:r>
              <a:rPr lang="en-US" sz="2000" baseline="30000" dirty="0">
                <a:latin typeface="+mj-lt"/>
              </a:rPr>
              <a:t>o </a:t>
            </a:r>
            <a:r>
              <a:rPr lang="en-US" sz="2000" dirty="0">
                <a:latin typeface="+mj-lt"/>
              </a:rPr>
              <a:t>to the “</a:t>
            </a:r>
            <a:r>
              <a:rPr lang="en-US" sz="2000" b="1" dirty="0" err="1">
                <a:latin typeface="+mj-lt"/>
              </a:rPr>
              <a:t>wavefronts</a:t>
            </a:r>
            <a:r>
              <a:rPr lang="en-US" sz="2000" dirty="0">
                <a:latin typeface="+mj-lt"/>
              </a:rPr>
              <a:t>”</a:t>
            </a:r>
          </a:p>
          <a:p>
            <a:pPr marL="0" indent="0">
              <a:buNone/>
              <a:defRPr/>
            </a:pPr>
            <a:endParaRPr lang="en-US" sz="800" dirty="0">
              <a:latin typeface="+mj-lt"/>
            </a:endParaRPr>
          </a:p>
          <a:p>
            <a:pPr>
              <a:defRPr/>
            </a:pPr>
            <a:r>
              <a:rPr lang="en-US" sz="2000" dirty="0">
                <a:latin typeface="+mj-lt"/>
              </a:rPr>
              <a:t>In seismic reflection surveying we detect the seismic waves with recording instrument after they have travelled through the Earth</a:t>
            </a:r>
          </a:p>
        </p:txBody>
      </p:sp>
      <p:pic>
        <p:nvPicPr>
          <p:cNvPr id="399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982" y="3548256"/>
            <a:ext cx="4324350" cy="292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5479708" y="3567306"/>
            <a:ext cx="1228725" cy="238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9942" name="TextBox 7"/>
          <p:cNvSpPr txBox="1">
            <a:spLocks noChangeArrowheads="1"/>
          </p:cNvSpPr>
          <p:nvPr/>
        </p:nvSpPr>
        <p:spPr bwMode="auto">
          <a:xfrm>
            <a:off x="5403508" y="3548256"/>
            <a:ext cx="15144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200">
                <a:solidFill>
                  <a:schemeClr val="tx1"/>
                </a:solidFill>
              </a:rPr>
              <a:t>Impact or explosion</a:t>
            </a:r>
          </a:p>
        </p:txBody>
      </p:sp>
      <p:sp>
        <p:nvSpPr>
          <p:cNvPr id="9" name="Can 8"/>
          <p:cNvSpPr/>
          <p:nvPr/>
        </p:nvSpPr>
        <p:spPr>
          <a:xfrm>
            <a:off x="7060857" y="4148330"/>
            <a:ext cx="209550" cy="247650"/>
          </a:xfrm>
          <a:prstGeom prst="ca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9944" name="TextBox 9"/>
          <p:cNvSpPr txBox="1">
            <a:spLocks noChangeArrowheads="1"/>
          </p:cNvSpPr>
          <p:nvPr/>
        </p:nvSpPr>
        <p:spPr bwMode="auto">
          <a:xfrm>
            <a:off x="7146583" y="3862581"/>
            <a:ext cx="13684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200">
                <a:solidFill>
                  <a:schemeClr val="tx1"/>
                </a:solidFill>
              </a:rPr>
              <a:t>Recording device</a:t>
            </a:r>
          </a:p>
        </p:txBody>
      </p:sp>
      <p:sp>
        <p:nvSpPr>
          <p:cNvPr id="39945" name="Rectangle 10"/>
          <p:cNvSpPr>
            <a:spLocks noChangeArrowheads="1"/>
          </p:cNvSpPr>
          <p:nvPr/>
        </p:nvSpPr>
        <p:spPr bwMode="auto">
          <a:xfrm>
            <a:off x="6229008" y="6472431"/>
            <a:ext cx="45720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000" dirty="0">
                <a:solidFill>
                  <a:schemeClr val="tx1"/>
                </a:solidFill>
              </a:rPr>
              <a:t>http://principles.ou.edu/eq_seismo/seismo_interior_simple.html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BF53-4F95-1B48-A994-DE11BB0AD31D}"/>
              </a:ext>
            </a:extLst>
          </p:cNvPr>
          <p:cNvSpPr>
            <a:spLocks noGrp="1"/>
          </p:cNvSpPr>
          <p:nvPr>
            <p:ph type="title"/>
          </p:nvPr>
        </p:nvSpPr>
        <p:spPr/>
        <p:txBody>
          <a:bodyPr/>
          <a:lstStyle/>
          <a:p>
            <a:r>
              <a:rPr lang="en-US" sz="2800" dirty="0"/>
              <a:t>Seismic reflection environmental applications</a:t>
            </a:r>
          </a:p>
        </p:txBody>
      </p:sp>
      <p:pic>
        <p:nvPicPr>
          <p:cNvPr id="84994" name="Picture 2" descr="  Diagram of multichannel seismic survey; the soil profiles calculated using the data are visible on the right (All images: IWES)">
            <a:extLst>
              <a:ext uri="{FF2B5EF4-FFF2-40B4-BE49-F238E27FC236}">
                <a16:creationId xmlns:a16="http://schemas.microsoft.com/office/drawing/2014/main" id="{91D1F23D-0BD5-6044-BBE3-EAB9E93DC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17" y="784860"/>
            <a:ext cx="5979583" cy="60004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31511E-321C-C740-8FAF-44FF6B63E5A3}"/>
              </a:ext>
            </a:extLst>
          </p:cNvPr>
          <p:cNvSpPr txBox="1"/>
          <p:nvPr/>
        </p:nvSpPr>
        <p:spPr>
          <a:xfrm>
            <a:off x="5655236" y="1082006"/>
            <a:ext cx="5936240" cy="5078313"/>
          </a:xfrm>
          <a:prstGeom prst="rect">
            <a:avLst/>
          </a:prstGeom>
          <a:noFill/>
        </p:spPr>
        <p:txBody>
          <a:bodyPr wrap="none" rtlCol="0">
            <a:spAutoFit/>
          </a:bodyPr>
          <a:lstStyle/>
          <a:p>
            <a:r>
              <a:rPr lang="en-US" sz="2800" b="1" dirty="0"/>
              <a:t>Offshore wind-turbine installation</a:t>
            </a:r>
          </a:p>
          <a:p>
            <a:endParaRPr lang="en-US" sz="2800" dirty="0"/>
          </a:p>
          <a:p>
            <a:pPr marL="457200" indent="-457200">
              <a:buFont typeface="Arial" panose="020B0604020202020204" pitchFamily="34" charset="0"/>
              <a:buChar char="•"/>
            </a:pPr>
            <a:r>
              <a:rPr lang="en-US" sz="2400" dirty="0"/>
              <a:t>Base piles often penetrate 60-80 m</a:t>
            </a:r>
          </a:p>
          <a:p>
            <a:r>
              <a:rPr lang="en-US" sz="2400" dirty="0"/>
              <a:t>below the seafloor</a:t>
            </a:r>
          </a:p>
          <a:p>
            <a:endParaRPr lang="en-US" sz="2400" dirty="0"/>
          </a:p>
          <a:p>
            <a:pPr marL="457200" indent="-457200">
              <a:buFont typeface="Arial" panose="020B0604020202020204" pitchFamily="34" charset="0"/>
              <a:buChar char="•"/>
            </a:pPr>
            <a:r>
              <a:rPr lang="en-US" sz="2400" dirty="0"/>
              <a:t>Need to understand geological </a:t>
            </a:r>
          </a:p>
          <a:p>
            <a:r>
              <a:rPr lang="en-US" sz="2400" dirty="0"/>
              <a:t>structure below the seafloor including:</a:t>
            </a:r>
          </a:p>
          <a:p>
            <a:r>
              <a:rPr lang="en-US" sz="2400" dirty="0"/>
              <a:t>- whether subsurface consists of</a:t>
            </a:r>
          </a:p>
          <a:p>
            <a:r>
              <a:rPr lang="en-US" sz="2400" dirty="0"/>
              <a:t>soft-sediment or hard-grounds</a:t>
            </a:r>
          </a:p>
          <a:p>
            <a:r>
              <a:rPr lang="en-US" sz="2400" dirty="0"/>
              <a:t>- whether methane gas poses drilling</a:t>
            </a:r>
          </a:p>
          <a:p>
            <a:r>
              <a:rPr lang="en-US" sz="2400" dirty="0"/>
              <a:t>hazard</a:t>
            </a:r>
          </a:p>
          <a:p>
            <a:r>
              <a:rPr lang="en-US" sz="2400" dirty="0"/>
              <a:t>- whether there are any fault zones</a:t>
            </a:r>
          </a:p>
          <a:p>
            <a:pPr marL="457200" indent="-457200">
              <a:buFont typeface="Arial" panose="020B0604020202020204" pitchFamily="34" charset="0"/>
              <a:buChar char="•"/>
            </a:pPr>
            <a:endParaRPr lang="en-US" sz="2800" dirty="0"/>
          </a:p>
        </p:txBody>
      </p:sp>
      <p:sp>
        <p:nvSpPr>
          <p:cNvPr id="5" name="Rectangle 4">
            <a:extLst>
              <a:ext uri="{FF2B5EF4-FFF2-40B4-BE49-F238E27FC236}">
                <a16:creationId xmlns:a16="http://schemas.microsoft.com/office/drawing/2014/main" id="{940FFA17-CA5B-6A42-A05D-4E07F9DFB8E9}"/>
              </a:ext>
            </a:extLst>
          </p:cNvPr>
          <p:cNvSpPr/>
          <p:nvPr/>
        </p:nvSpPr>
        <p:spPr>
          <a:xfrm>
            <a:off x="0" y="6454046"/>
            <a:ext cx="6096000" cy="369332"/>
          </a:xfrm>
          <a:prstGeom prst="rect">
            <a:avLst/>
          </a:prstGeom>
        </p:spPr>
        <p:txBody>
          <a:bodyPr>
            <a:spAutoFit/>
          </a:bodyPr>
          <a:lstStyle/>
          <a:p>
            <a:r>
              <a:rPr lang="en-US" dirty="0">
                <a:hlinkClick r:id="rId4"/>
              </a:rPr>
              <a:t>https://w3.windfair.net</a:t>
            </a:r>
            <a:endParaRPr lang="en-US" dirty="0"/>
          </a:p>
        </p:txBody>
      </p:sp>
    </p:spTree>
    <p:extLst>
      <p:ext uri="{BB962C8B-B14F-4D97-AF65-F5344CB8AC3E}">
        <p14:creationId xmlns:p14="http://schemas.microsoft.com/office/powerpoint/2010/main" val="760113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0" y="5136376"/>
            <a:ext cx="50355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6" y="2525714"/>
            <a:ext cx="5280025" cy="1912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340520" y="835026"/>
            <a:ext cx="11583750" cy="5294312"/>
          </a:xfrm>
          <a:prstGeom prst="rect">
            <a:avLst/>
          </a:prstGeom>
          <a:noFill/>
        </p:spPr>
        <p:txBody>
          <a:bodyPr wrap="square">
            <a:spAutoFit/>
          </a:bodyPr>
          <a:lstStyle/>
          <a:p>
            <a:pPr marL="285750" indent="-285750" eaLnBrk="1" hangingPunct="1">
              <a:buFont typeface="Arial" pitchFamily="34" charset="0"/>
              <a:buChar char="•"/>
              <a:defRPr/>
            </a:pPr>
            <a:r>
              <a:rPr lang="en-GB" sz="2000" dirty="0">
                <a:latin typeface="+mn-lt"/>
                <a:cs typeface="Arial" charset="0"/>
              </a:rPr>
              <a:t>There are a number of different types of seismic wave, which differ in how they propagate and the particle motion they experience</a:t>
            </a:r>
          </a:p>
          <a:p>
            <a:pPr eaLnBrk="1" hangingPunct="1">
              <a:defRPr/>
            </a:pPr>
            <a:endParaRPr lang="en-GB" sz="2000" dirty="0">
              <a:latin typeface="+mn-lt"/>
              <a:cs typeface="Arial" charset="0"/>
            </a:endParaRPr>
          </a:p>
          <a:p>
            <a:pPr marL="342900" indent="-342900" eaLnBrk="1" hangingPunct="1">
              <a:buFont typeface="Arial" pitchFamily="34" charset="0"/>
              <a:buChar char="•"/>
              <a:defRPr/>
            </a:pPr>
            <a:r>
              <a:rPr lang="en-GB" sz="2000" dirty="0">
                <a:solidFill>
                  <a:srgbClr val="FF0000"/>
                </a:solidFill>
                <a:latin typeface="+mn-lt"/>
                <a:cs typeface="Arial" charset="0"/>
              </a:rPr>
              <a:t>P (primary) -waves </a:t>
            </a:r>
            <a:r>
              <a:rPr lang="en-GB" sz="2000" dirty="0">
                <a:latin typeface="+mn-lt"/>
                <a:cs typeface="Arial" charset="0"/>
              </a:rPr>
              <a:t>propagate by compression and dilation, with particle motion in the direction of travel (compressional wave)</a:t>
            </a:r>
          </a:p>
          <a:p>
            <a:pPr eaLnBrk="1" hangingPunct="1">
              <a:defRPr/>
            </a:pPr>
            <a:endParaRPr lang="en-GB" sz="2000" dirty="0">
              <a:latin typeface="Calibri" panose="020F0502020204030204" pitchFamily="34" charset="0"/>
              <a:cs typeface="Arial" charset="0"/>
            </a:endParaRPr>
          </a:p>
          <a:p>
            <a:pPr eaLnBrk="1" hangingPunct="1">
              <a:defRPr/>
            </a:pPr>
            <a:endParaRPr lang="en-GB" sz="2000" dirty="0">
              <a:latin typeface="Calibri" panose="020F0502020204030204" pitchFamily="34" charset="0"/>
              <a:cs typeface="Arial" charset="0"/>
            </a:endParaRPr>
          </a:p>
          <a:p>
            <a:pPr eaLnBrk="1" hangingPunct="1">
              <a:defRPr/>
            </a:pPr>
            <a:endParaRPr lang="en-GB" sz="2000" dirty="0">
              <a:latin typeface="Calibri" panose="020F0502020204030204" pitchFamily="34" charset="0"/>
              <a:cs typeface="Arial" charset="0"/>
            </a:endParaRPr>
          </a:p>
          <a:p>
            <a:pPr eaLnBrk="1" hangingPunct="1">
              <a:defRPr/>
            </a:pPr>
            <a:endParaRPr lang="en-GB" sz="2200" dirty="0">
              <a:latin typeface="Cambria" pitchFamily="18" charset="0"/>
              <a:cs typeface="Arial" charset="0"/>
            </a:endParaRPr>
          </a:p>
          <a:p>
            <a:pPr eaLnBrk="1" hangingPunct="1">
              <a:defRPr/>
            </a:pPr>
            <a:endParaRPr lang="en-GB" sz="2200" dirty="0">
              <a:latin typeface="Cambria" pitchFamily="18" charset="0"/>
              <a:cs typeface="Arial" charset="0"/>
            </a:endParaRPr>
          </a:p>
          <a:p>
            <a:pPr eaLnBrk="1" hangingPunct="1">
              <a:defRPr/>
            </a:pPr>
            <a:endParaRPr lang="en-GB" sz="2200" dirty="0">
              <a:latin typeface="Cambria" pitchFamily="18" charset="0"/>
              <a:cs typeface="Arial" charset="0"/>
            </a:endParaRPr>
          </a:p>
          <a:p>
            <a:pPr eaLnBrk="1" hangingPunct="1">
              <a:defRPr/>
            </a:pPr>
            <a:endParaRPr lang="en-GB" sz="2200" dirty="0">
              <a:latin typeface="+mn-lt"/>
              <a:cs typeface="Arial" charset="0"/>
            </a:endParaRPr>
          </a:p>
          <a:p>
            <a:pPr marL="342900" indent="-342900" eaLnBrk="1" hangingPunct="1">
              <a:buFont typeface="Arial" pitchFamily="34" charset="0"/>
              <a:buChar char="•"/>
              <a:defRPr/>
            </a:pPr>
            <a:r>
              <a:rPr lang="en-GB" sz="2000" dirty="0">
                <a:solidFill>
                  <a:schemeClr val="accent2"/>
                </a:solidFill>
                <a:latin typeface="+mn-lt"/>
                <a:cs typeface="Arial" charset="0"/>
              </a:rPr>
              <a:t>S (secondary) –waves </a:t>
            </a:r>
            <a:r>
              <a:rPr lang="en-GB" sz="2000" dirty="0">
                <a:latin typeface="+mn-lt"/>
                <a:cs typeface="Arial" charset="0"/>
              </a:rPr>
              <a:t>propagate by pure shear strain in a direction perpendicular to the direction of travel (transverse/shear wave)</a:t>
            </a:r>
          </a:p>
          <a:p>
            <a:pPr eaLnBrk="1" hangingPunct="1">
              <a:defRPr/>
            </a:pPr>
            <a:endParaRPr lang="en-GB" sz="2200" dirty="0">
              <a:latin typeface="Calibri" panose="020F0502020204030204" pitchFamily="34" charset="0"/>
              <a:cs typeface="Arial" charset="0"/>
            </a:endParaRPr>
          </a:p>
          <a:p>
            <a:pPr eaLnBrk="1" hangingPunct="1">
              <a:defRPr/>
            </a:pPr>
            <a:endParaRPr lang="en-GB" sz="2200" dirty="0">
              <a:latin typeface="Cambria" pitchFamily="18" charset="0"/>
              <a:cs typeface="Arial" charset="0"/>
            </a:endParaRPr>
          </a:p>
        </p:txBody>
      </p:sp>
      <p:sp>
        <p:nvSpPr>
          <p:cNvPr id="41989" name="Title 1"/>
          <p:cNvSpPr>
            <a:spLocks noGrp="1"/>
          </p:cNvSpPr>
          <p:nvPr>
            <p:ph type="title"/>
          </p:nvPr>
        </p:nvSpPr>
        <p:spPr/>
        <p:txBody>
          <a:bodyPr/>
          <a:lstStyle/>
          <a:p>
            <a:r>
              <a:rPr lang="en-GB" altLang="en-US" sz="3600" dirty="0"/>
              <a:t>Background- seismic body waves</a:t>
            </a:r>
          </a:p>
        </p:txBody>
      </p:sp>
      <p:sp>
        <p:nvSpPr>
          <p:cNvPr id="41990" name="TextBox 5"/>
          <p:cNvSpPr txBox="1">
            <a:spLocks noChangeArrowheads="1"/>
          </p:cNvSpPr>
          <p:nvPr/>
        </p:nvSpPr>
        <p:spPr bwMode="auto">
          <a:xfrm>
            <a:off x="8447089" y="2994025"/>
            <a:ext cx="1857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41991" name="TextBox 8"/>
          <p:cNvSpPr txBox="1">
            <a:spLocks noChangeArrowheads="1"/>
          </p:cNvSpPr>
          <p:nvPr/>
        </p:nvSpPr>
        <p:spPr bwMode="auto">
          <a:xfrm>
            <a:off x="8496300" y="2994025"/>
            <a:ext cx="337624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600" dirty="0">
                <a:solidFill>
                  <a:srgbClr val="FF0000"/>
                </a:solidFill>
                <a:latin typeface="+mn-lt"/>
              </a:rPr>
              <a:t>P-waves used in seismic reflection </a:t>
            </a:r>
          </a:p>
          <a:p>
            <a:pPr eaLnBrk="1" hangingPunct="1">
              <a:spcBef>
                <a:spcPct val="0"/>
              </a:spcBef>
              <a:buFontTx/>
              <a:buNone/>
            </a:pPr>
            <a:r>
              <a:rPr lang="en-GB" altLang="en-US" sz="1600" dirty="0">
                <a:solidFill>
                  <a:srgbClr val="FF0000"/>
                </a:solidFill>
                <a:latin typeface="+mn-lt"/>
              </a:rPr>
              <a:t>surveying (fastest arrivals)</a:t>
            </a:r>
          </a:p>
        </p:txBody>
      </p:sp>
      <p:sp>
        <p:nvSpPr>
          <p:cNvPr id="41992" name="TextBox 7"/>
          <p:cNvSpPr txBox="1">
            <a:spLocks noChangeArrowheads="1"/>
          </p:cNvSpPr>
          <p:nvPr/>
        </p:nvSpPr>
        <p:spPr bwMode="auto">
          <a:xfrm>
            <a:off x="8486776" y="6467476"/>
            <a:ext cx="72231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Bolt 1982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39712" y="136207"/>
            <a:ext cx="9107487" cy="376347"/>
          </a:xfrm>
        </p:spPr>
        <p:txBody>
          <a:bodyPr/>
          <a:lstStyle/>
          <a:p>
            <a:r>
              <a:rPr lang="en-GB" altLang="en-US" sz="3600" dirty="0"/>
              <a:t>Background- seismic surface waves</a:t>
            </a:r>
          </a:p>
        </p:txBody>
      </p:sp>
      <p:pic>
        <p:nvPicPr>
          <p:cNvPr id="44035" name="Picture 2" descr="http://classconnection.s3.amazonaws.com/934/flashcards/2198934/jpg/surface_waves1351638656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801" y="1031875"/>
            <a:ext cx="6442075" cy="2160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6" name="TextBox 3"/>
          <p:cNvSpPr txBox="1">
            <a:spLocks noChangeArrowheads="1"/>
          </p:cNvSpPr>
          <p:nvPr/>
        </p:nvSpPr>
        <p:spPr bwMode="auto">
          <a:xfrm>
            <a:off x="951002" y="4078397"/>
            <a:ext cx="10289996"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tx1"/>
                </a:solidFill>
                <a:latin typeface="+mn-lt"/>
              </a:rPr>
              <a:t>In this course we will learn about…</a:t>
            </a:r>
          </a:p>
          <a:p>
            <a:pPr eaLnBrk="1" hangingPunct="1">
              <a:spcBef>
                <a:spcPct val="0"/>
              </a:spcBef>
              <a:buFontTx/>
              <a:buNone/>
            </a:pPr>
            <a:endParaRPr lang="en-GB" altLang="en-US" sz="2400" dirty="0">
              <a:solidFill>
                <a:schemeClr val="tx1"/>
              </a:solidFill>
              <a:latin typeface="+mn-lt"/>
            </a:endParaRPr>
          </a:p>
          <a:p>
            <a:pPr eaLnBrk="1" hangingPunct="1">
              <a:spcBef>
                <a:spcPct val="0"/>
              </a:spcBef>
              <a:buFontTx/>
              <a:buNone/>
            </a:pPr>
            <a:r>
              <a:rPr lang="en-GB" altLang="en-US" sz="3600" dirty="0">
                <a:solidFill>
                  <a:schemeClr val="tx1"/>
                </a:solidFill>
                <a:latin typeface="+mn-lt"/>
              </a:rPr>
              <a:t>Active source, P-wave, seismic reflection imaging</a:t>
            </a:r>
          </a:p>
          <a:p>
            <a:pPr eaLnBrk="1" hangingPunct="1">
              <a:spcBef>
                <a:spcPct val="0"/>
              </a:spcBef>
              <a:buFontTx/>
              <a:buNone/>
            </a:pPr>
            <a:endParaRPr lang="en-GB" altLang="en-US" sz="2800" dirty="0">
              <a:solidFill>
                <a:schemeClr val="tx1"/>
              </a:solidFill>
              <a:latin typeface="Calibri" panose="020F0502020204030204" pitchFamily="34" charset="0"/>
            </a:endParaRPr>
          </a:p>
        </p:txBody>
      </p:sp>
      <p:sp>
        <p:nvSpPr>
          <p:cNvPr id="44037" name="TextBox 4"/>
          <p:cNvSpPr txBox="1">
            <a:spLocks noChangeArrowheads="1"/>
          </p:cNvSpPr>
          <p:nvPr/>
        </p:nvSpPr>
        <p:spPr bwMode="auto">
          <a:xfrm>
            <a:off x="2154238" y="4986338"/>
            <a:ext cx="184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GB" altLang="en-US" dirty="0"/>
              <a:t>Wave revision</a:t>
            </a:r>
          </a:p>
        </p:txBody>
      </p:sp>
      <p:sp>
        <p:nvSpPr>
          <p:cNvPr id="45059" name="TextBox 5"/>
          <p:cNvSpPr txBox="1">
            <a:spLocks noChangeArrowheads="1"/>
          </p:cNvSpPr>
          <p:nvPr/>
        </p:nvSpPr>
        <p:spPr bwMode="auto">
          <a:xfrm>
            <a:off x="2296394" y="900284"/>
            <a:ext cx="86421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tx1"/>
                </a:solidFill>
                <a:latin typeface="+mn-lt"/>
              </a:rPr>
              <a:t>Seismic wavelength (</a:t>
            </a:r>
            <a:r>
              <a:rPr lang="el-GR" altLang="en-US" sz="2400" dirty="0">
                <a:solidFill>
                  <a:schemeClr val="tx1"/>
                </a:solidFill>
                <a:latin typeface="+mn-lt"/>
              </a:rPr>
              <a:t>λ</a:t>
            </a:r>
            <a:r>
              <a:rPr lang="en-GB" altLang="en-US" sz="2400" dirty="0">
                <a:solidFill>
                  <a:schemeClr val="tx1"/>
                </a:solidFill>
                <a:latin typeface="+mn-lt"/>
              </a:rPr>
              <a:t>) is distance between successive peaks</a:t>
            </a:r>
          </a:p>
        </p:txBody>
      </p:sp>
      <p:pic>
        <p:nvPicPr>
          <p:cNvPr id="450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914" y="1343026"/>
            <a:ext cx="7761287" cy="36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1" name="TextBox 7"/>
          <p:cNvSpPr txBox="1">
            <a:spLocks noChangeArrowheads="1"/>
          </p:cNvSpPr>
          <p:nvPr/>
        </p:nvSpPr>
        <p:spPr bwMode="auto">
          <a:xfrm>
            <a:off x="1894754" y="5053309"/>
            <a:ext cx="815960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tx1"/>
                </a:solidFill>
                <a:latin typeface="+mn-lt"/>
              </a:rPr>
              <a:t>Seismic velocity = frequency x seismic wavelength </a:t>
            </a:r>
            <a:r>
              <a:rPr lang="en-GB" altLang="en-US" sz="2400" b="1" dirty="0">
                <a:solidFill>
                  <a:srgbClr val="FF0000"/>
                </a:solidFill>
                <a:latin typeface="+mn-lt"/>
              </a:rPr>
              <a:t>(v = f</a:t>
            </a:r>
            <a:r>
              <a:rPr lang="el-GR" altLang="en-US" sz="2400" b="1" dirty="0">
                <a:solidFill>
                  <a:srgbClr val="FF0000"/>
                </a:solidFill>
                <a:latin typeface="+mn-lt"/>
              </a:rPr>
              <a:t>λ</a:t>
            </a:r>
            <a:r>
              <a:rPr lang="en-GB" altLang="en-US" sz="2400" b="1" dirty="0">
                <a:solidFill>
                  <a:srgbClr val="FF0000"/>
                </a:solidFill>
                <a:latin typeface="+mn-lt"/>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GB" altLang="en-US" dirty="0"/>
              <a:t>P-wave velocity</a:t>
            </a:r>
          </a:p>
        </p:txBody>
      </p:sp>
      <p:pic>
        <p:nvPicPr>
          <p:cNvPr id="4915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896939"/>
            <a:ext cx="3124200" cy="239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Box 6"/>
          <p:cNvSpPr txBox="1">
            <a:spLocks noChangeArrowheads="1"/>
          </p:cNvSpPr>
          <p:nvPr/>
        </p:nvSpPr>
        <p:spPr bwMode="auto">
          <a:xfrm>
            <a:off x="2830513" y="3335339"/>
            <a:ext cx="7563289"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err="1">
                <a:solidFill>
                  <a:schemeClr val="tx1"/>
                </a:solidFill>
                <a:latin typeface="+mn-lt"/>
              </a:rPr>
              <a:t>Vp</a:t>
            </a:r>
            <a:r>
              <a:rPr lang="en-GB" altLang="en-US" sz="2000" dirty="0">
                <a:solidFill>
                  <a:schemeClr val="tx1"/>
                </a:solidFill>
                <a:latin typeface="+mn-lt"/>
              </a:rPr>
              <a:t> = P-wave velocity in a medium</a:t>
            </a:r>
          </a:p>
          <a:p>
            <a:pPr eaLnBrk="1" hangingPunct="1">
              <a:spcBef>
                <a:spcPct val="0"/>
              </a:spcBef>
              <a:buFontTx/>
              <a:buNone/>
            </a:pPr>
            <a:endParaRPr lang="en-GB" altLang="en-US" sz="2000" dirty="0">
              <a:solidFill>
                <a:schemeClr val="tx1"/>
              </a:solidFill>
              <a:latin typeface="+mn-lt"/>
            </a:endParaRPr>
          </a:p>
          <a:p>
            <a:pPr eaLnBrk="1" hangingPunct="1">
              <a:spcBef>
                <a:spcPct val="0"/>
              </a:spcBef>
              <a:buFontTx/>
              <a:buNone/>
            </a:pPr>
            <a:r>
              <a:rPr lang="el-GR" altLang="en-US" sz="2000" dirty="0">
                <a:solidFill>
                  <a:schemeClr val="tx1"/>
                </a:solidFill>
                <a:latin typeface="+mn-lt"/>
              </a:rPr>
              <a:t>ρ</a:t>
            </a:r>
            <a:r>
              <a:rPr lang="en-GB" altLang="en-US" sz="2000" dirty="0">
                <a:solidFill>
                  <a:schemeClr val="tx1"/>
                </a:solidFill>
                <a:latin typeface="+mn-lt"/>
              </a:rPr>
              <a:t> = density of a medium</a:t>
            </a:r>
          </a:p>
          <a:p>
            <a:pPr eaLnBrk="1" hangingPunct="1">
              <a:spcBef>
                <a:spcPct val="0"/>
              </a:spcBef>
              <a:buFontTx/>
              <a:buNone/>
            </a:pPr>
            <a:endParaRPr lang="en-GB" altLang="en-US" sz="2000" dirty="0">
              <a:solidFill>
                <a:schemeClr val="tx1"/>
              </a:solidFill>
              <a:latin typeface="+mn-lt"/>
            </a:endParaRPr>
          </a:p>
          <a:p>
            <a:pPr eaLnBrk="1" hangingPunct="1">
              <a:spcBef>
                <a:spcPct val="0"/>
              </a:spcBef>
              <a:buFontTx/>
              <a:buNone/>
            </a:pPr>
            <a:r>
              <a:rPr lang="en-GB" altLang="en-US" sz="2000" dirty="0">
                <a:solidFill>
                  <a:schemeClr val="tx1"/>
                </a:solidFill>
                <a:latin typeface="+mn-lt"/>
              </a:rPr>
              <a:t>k = bulk modulus (“incompressibility”-measure of a substance’s</a:t>
            </a:r>
          </a:p>
          <a:p>
            <a:pPr eaLnBrk="1" hangingPunct="1">
              <a:spcBef>
                <a:spcPct val="0"/>
              </a:spcBef>
              <a:buFontTx/>
              <a:buNone/>
            </a:pPr>
            <a:r>
              <a:rPr lang="en-GB" altLang="en-US" sz="2000" dirty="0">
                <a:solidFill>
                  <a:schemeClr val="tx1"/>
                </a:solidFill>
                <a:latin typeface="+mn-lt"/>
              </a:rPr>
              <a:t> resistance to uniform compression)</a:t>
            </a:r>
          </a:p>
          <a:p>
            <a:pPr eaLnBrk="1" hangingPunct="1">
              <a:spcBef>
                <a:spcPct val="0"/>
              </a:spcBef>
              <a:buFontTx/>
              <a:buNone/>
            </a:pPr>
            <a:endParaRPr lang="en-GB" altLang="en-US" sz="2000" dirty="0">
              <a:solidFill>
                <a:schemeClr val="tx1"/>
              </a:solidFill>
              <a:latin typeface="+mn-lt"/>
            </a:endParaRPr>
          </a:p>
          <a:p>
            <a:pPr eaLnBrk="1" hangingPunct="1">
              <a:spcBef>
                <a:spcPct val="0"/>
              </a:spcBef>
              <a:buFontTx/>
              <a:buNone/>
            </a:pPr>
            <a:r>
              <a:rPr lang="el-GR" altLang="en-US" sz="2000" dirty="0">
                <a:solidFill>
                  <a:schemeClr val="tx1"/>
                </a:solidFill>
                <a:latin typeface="+mn-lt"/>
              </a:rPr>
              <a:t>μ</a:t>
            </a:r>
            <a:r>
              <a:rPr lang="en-GB" altLang="en-US" sz="2000" dirty="0">
                <a:solidFill>
                  <a:schemeClr val="tx1"/>
                </a:solidFill>
                <a:latin typeface="+mn-lt"/>
              </a:rPr>
              <a:t> = shear modulus (“rigidity”- measure of a substances' response</a:t>
            </a:r>
          </a:p>
          <a:p>
            <a:pPr eaLnBrk="1" hangingPunct="1">
              <a:spcBef>
                <a:spcPct val="0"/>
              </a:spcBef>
              <a:buFontTx/>
              <a:buNone/>
            </a:pPr>
            <a:r>
              <a:rPr lang="en-GB" altLang="en-US" sz="2000" dirty="0">
                <a:solidFill>
                  <a:schemeClr val="tx1"/>
                </a:solidFill>
                <a:latin typeface="+mn-lt"/>
              </a:rPr>
              <a:t>to shearing strains)</a:t>
            </a:r>
          </a:p>
          <a:p>
            <a:pPr eaLnBrk="1" hangingPunct="1">
              <a:spcBef>
                <a:spcPct val="0"/>
              </a:spcBef>
              <a:buFontTx/>
              <a:buNone/>
            </a:pPr>
            <a:endParaRPr lang="en-GB" altLang="en-US" sz="18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GB" altLang="en-US" dirty="0"/>
              <a:t>P-wave velocity</a:t>
            </a:r>
          </a:p>
        </p:txBody>
      </p:sp>
      <p:pic>
        <p:nvPicPr>
          <p:cNvPr id="512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803276"/>
            <a:ext cx="5029200" cy="519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989" y="1712913"/>
            <a:ext cx="2447925" cy="375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4150" y="1665288"/>
            <a:ext cx="12192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1325" y="1158875"/>
            <a:ext cx="3352800"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7" name="TextBox 6"/>
          <p:cNvSpPr txBox="1">
            <a:spLocks noChangeArrowheads="1"/>
          </p:cNvSpPr>
          <p:nvPr/>
        </p:nvSpPr>
        <p:spPr bwMode="auto">
          <a:xfrm>
            <a:off x="7053264" y="5634039"/>
            <a:ext cx="334803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dirty="0" err="1">
                <a:solidFill>
                  <a:schemeClr val="tx1"/>
                </a:solidFill>
                <a:latin typeface="+mn-lt"/>
              </a:rPr>
              <a:t>Kearey</a:t>
            </a:r>
            <a:r>
              <a:rPr lang="en-GB" altLang="en-US" sz="1400" dirty="0">
                <a:solidFill>
                  <a:schemeClr val="tx1"/>
                </a:solidFill>
                <a:latin typeface="+mn-lt"/>
              </a:rPr>
              <a:t>, Brooks &amp; Hill. An introduction to</a:t>
            </a:r>
          </a:p>
          <a:p>
            <a:pPr eaLnBrk="1" hangingPunct="1">
              <a:spcBef>
                <a:spcPct val="0"/>
              </a:spcBef>
              <a:buFontTx/>
              <a:buNone/>
            </a:pPr>
            <a:r>
              <a:rPr lang="en-GB" altLang="en-US" sz="1400" dirty="0">
                <a:solidFill>
                  <a:schemeClr val="tx1"/>
                </a:solidFill>
                <a:latin typeface="+mn-lt"/>
              </a:rPr>
              <a:t>Geophysical Exploration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RS Question Icon" descr="PRS Question Icon"/>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587500" y="6223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GB"/>
          </a:p>
        </p:txBody>
      </p:sp>
      <p:sp>
        <p:nvSpPr>
          <p:cNvPr id="3" name="Rectangle 2"/>
          <p:cNvSpPr/>
          <p:nvPr/>
        </p:nvSpPr>
        <p:spPr>
          <a:xfrm>
            <a:off x="2441749" y="880538"/>
            <a:ext cx="6762541" cy="47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Timeline&#10;&#10;Description automatically generated with medium confidence">
            <a:extLst>
              <a:ext uri="{FF2B5EF4-FFF2-40B4-BE49-F238E27FC236}">
                <a16:creationId xmlns:a16="http://schemas.microsoft.com/office/drawing/2014/main" id="{5345E282-7CA8-134F-ADA7-8003AD1F8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745" y="835683"/>
            <a:ext cx="9340908" cy="602231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GB" altLang="en-US" dirty="0"/>
              <a:t>P-wave velocity</a:t>
            </a:r>
          </a:p>
        </p:txBody>
      </p:sp>
      <p:sp>
        <p:nvSpPr>
          <p:cNvPr id="54275" name="TextBox 5"/>
          <p:cNvSpPr txBox="1">
            <a:spLocks noChangeArrowheads="1"/>
          </p:cNvSpPr>
          <p:nvPr/>
        </p:nvSpPr>
        <p:spPr bwMode="auto">
          <a:xfrm>
            <a:off x="1223963" y="1031081"/>
            <a:ext cx="4354077" cy="433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Velocity and density are </a:t>
            </a:r>
          </a:p>
          <a:p>
            <a:pPr eaLnBrk="1" hangingPunct="1">
              <a:spcBef>
                <a:spcPct val="0"/>
              </a:spcBef>
              <a:buFontTx/>
              <a:buNone/>
            </a:pPr>
            <a:r>
              <a:rPr lang="en-GB" altLang="en-US" sz="2000" dirty="0">
                <a:solidFill>
                  <a:schemeClr val="tx1"/>
                </a:solidFill>
                <a:latin typeface="+mn-lt"/>
              </a:rPr>
              <a:t>closely correlated</a:t>
            </a:r>
          </a:p>
          <a:p>
            <a:pPr eaLnBrk="1" hangingPunct="1">
              <a:spcBef>
                <a:spcPct val="0"/>
              </a:spcBef>
              <a:buFontTx/>
              <a:buNone/>
            </a:pPr>
            <a:endParaRPr lang="en-GB" altLang="en-US" sz="2000" dirty="0">
              <a:solidFill>
                <a:schemeClr val="tx1"/>
              </a:solidFill>
              <a:latin typeface="+mn-lt"/>
            </a:endParaRPr>
          </a:p>
          <a:p>
            <a:pPr eaLnBrk="1" hangingPunct="1">
              <a:spcBef>
                <a:spcPct val="0"/>
              </a:spcBef>
            </a:pPr>
            <a:r>
              <a:rPr lang="en-GB" altLang="en-US" sz="2000" dirty="0">
                <a:solidFill>
                  <a:schemeClr val="tx1"/>
                </a:solidFill>
                <a:latin typeface="+mn-lt"/>
              </a:rPr>
              <a:t> </a:t>
            </a:r>
            <a:r>
              <a:rPr lang="en-GB" altLang="en-US" sz="2000" dirty="0" err="1">
                <a:solidFill>
                  <a:schemeClr val="tx1"/>
                </a:solidFill>
                <a:latin typeface="+mn-lt"/>
              </a:rPr>
              <a:t>Nafe</a:t>
            </a:r>
            <a:r>
              <a:rPr lang="en-GB" altLang="en-US" sz="2000" dirty="0">
                <a:solidFill>
                  <a:schemeClr val="tx1"/>
                </a:solidFill>
                <a:latin typeface="+mn-lt"/>
              </a:rPr>
              <a:t>-Drake curve</a:t>
            </a:r>
          </a:p>
          <a:p>
            <a:pPr eaLnBrk="1" hangingPunct="1">
              <a:spcBef>
                <a:spcPct val="0"/>
              </a:spcBef>
            </a:pPr>
            <a:endParaRPr lang="en-GB" altLang="en-US" sz="2000" dirty="0">
              <a:solidFill>
                <a:schemeClr val="tx1"/>
              </a:solidFill>
              <a:latin typeface="+mn-lt"/>
            </a:endParaRPr>
          </a:p>
          <a:p>
            <a:pPr eaLnBrk="1" hangingPunct="1">
              <a:spcBef>
                <a:spcPct val="0"/>
              </a:spcBef>
            </a:pPr>
            <a:r>
              <a:rPr lang="en-GB" altLang="en-US" sz="2000" dirty="0">
                <a:solidFill>
                  <a:schemeClr val="tx1"/>
                </a:solidFill>
                <a:latin typeface="+mn-lt"/>
              </a:rPr>
              <a:t> Velocity usually increases with</a:t>
            </a:r>
          </a:p>
          <a:p>
            <a:pPr eaLnBrk="1" hangingPunct="1">
              <a:spcBef>
                <a:spcPct val="0"/>
              </a:spcBef>
              <a:buFontTx/>
              <a:buNone/>
            </a:pPr>
            <a:r>
              <a:rPr lang="en-GB" altLang="en-US" sz="2000" dirty="0">
                <a:solidFill>
                  <a:schemeClr val="tx1"/>
                </a:solidFill>
                <a:latin typeface="+mn-lt"/>
              </a:rPr>
              <a:t>  depth due to compaction. Fractures</a:t>
            </a:r>
          </a:p>
          <a:p>
            <a:pPr eaLnBrk="1" hangingPunct="1">
              <a:spcBef>
                <a:spcPct val="0"/>
              </a:spcBef>
              <a:buFontTx/>
              <a:buNone/>
            </a:pPr>
            <a:r>
              <a:rPr lang="en-GB" altLang="en-US" sz="2000" dirty="0">
                <a:solidFill>
                  <a:schemeClr val="tx1"/>
                </a:solidFill>
                <a:latin typeface="+mn-lt"/>
              </a:rPr>
              <a:t>  close and porosity decreases</a:t>
            </a:r>
          </a:p>
          <a:p>
            <a:pPr eaLnBrk="1" hangingPunct="1">
              <a:spcBef>
                <a:spcPct val="0"/>
              </a:spcBef>
              <a:buFontTx/>
              <a:buNone/>
            </a:pPr>
            <a:endParaRPr lang="en-GB" altLang="en-US" sz="2000" dirty="0">
              <a:solidFill>
                <a:schemeClr val="tx1"/>
              </a:solidFill>
              <a:latin typeface="+mn-lt"/>
            </a:endParaRPr>
          </a:p>
          <a:p>
            <a:pPr eaLnBrk="1" hangingPunct="1">
              <a:spcBef>
                <a:spcPct val="0"/>
              </a:spcBef>
            </a:pPr>
            <a:r>
              <a:rPr lang="en-GB" altLang="en-US" sz="2000" dirty="0">
                <a:solidFill>
                  <a:schemeClr val="tx1"/>
                </a:solidFill>
                <a:latin typeface="+mn-lt"/>
              </a:rPr>
              <a:t> Sediments usually have lower</a:t>
            </a:r>
          </a:p>
          <a:p>
            <a:pPr eaLnBrk="1" hangingPunct="1">
              <a:spcBef>
                <a:spcPct val="0"/>
              </a:spcBef>
              <a:buFontTx/>
              <a:buNone/>
            </a:pPr>
            <a:r>
              <a:rPr lang="en-GB" altLang="en-US" sz="2000" dirty="0">
                <a:solidFill>
                  <a:schemeClr val="tx1"/>
                </a:solidFill>
                <a:latin typeface="+mn-lt"/>
              </a:rPr>
              <a:t>  velocities than metamorphic and</a:t>
            </a:r>
          </a:p>
          <a:p>
            <a:pPr eaLnBrk="1" hangingPunct="1">
              <a:spcBef>
                <a:spcPct val="0"/>
              </a:spcBef>
              <a:buFontTx/>
              <a:buNone/>
            </a:pPr>
            <a:r>
              <a:rPr lang="en-GB" altLang="en-US" sz="2000" dirty="0">
                <a:solidFill>
                  <a:schemeClr val="tx1"/>
                </a:solidFill>
                <a:latin typeface="+mn-lt"/>
              </a:rPr>
              <a:t>  igneous rocks</a:t>
            </a:r>
          </a:p>
          <a:p>
            <a:pPr eaLnBrk="1" hangingPunct="1">
              <a:spcBef>
                <a:spcPct val="0"/>
              </a:spcBef>
              <a:buFontTx/>
              <a:buNone/>
            </a:pPr>
            <a:endParaRPr lang="en-GB" altLang="en-US" sz="1800" dirty="0">
              <a:solidFill>
                <a:schemeClr val="tx1"/>
              </a:solidFill>
              <a:latin typeface="Cambria" panose="02040503050406030204" pitchFamily="18" charset="0"/>
            </a:endParaRPr>
          </a:p>
          <a:p>
            <a:pPr eaLnBrk="1" hangingPunct="1">
              <a:spcBef>
                <a:spcPct val="0"/>
              </a:spcBef>
              <a:buFontTx/>
              <a:buNone/>
            </a:pPr>
            <a:endParaRPr lang="en-GB" altLang="en-US" sz="1800" dirty="0">
              <a:solidFill>
                <a:schemeClr val="tx1"/>
              </a:solidFill>
              <a:latin typeface="Cambria" panose="02040503050406030204" pitchFamily="18" charset="0"/>
            </a:endParaRPr>
          </a:p>
        </p:txBody>
      </p:sp>
      <p:pic>
        <p:nvPicPr>
          <p:cNvPr id="54276" name="Picture 4" descr="DEN00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857876" y="876301"/>
            <a:ext cx="4587875" cy="5699125"/>
          </a:xfrm>
        </p:spPr>
      </p:pic>
      <p:sp>
        <p:nvSpPr>
          <p:cNvPr id="6" name="Rectangle 5"/>
          <p:cNvSpPr/>
          <p:nvPr/>
        </p:nvSpPr>
        <p:spPr>
          <a:xfrm>
            <a:off x="5829300" y="6229350"/>
            <a:ext cx="4686300" cy="400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54278" name="TextBox 4"/>
          <p:cNvSpPr txBox="1">
            <a:spLocks noChangeArrowheads="1"/>
          </p:cNvSpPr>
          <p:nvPr/>
        </p:nvSpPr>
        <p:spPr bwMode="auto">
          <a:xfrm>
            <a:off x="9115426" y="6257926"/>
            <a:ext cx="126841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Nafe &amp; Drake 1961</a:t>
            </a:r>
          </a:p>
        </p:txBody>
      </p:sp>
      <p:sp>
        <p:nvSpPr>
          <p:cNvPr id="3" name="TextBox 2">
            <a:extLst>
              <a:ext uri="{FF2B5EF4-FFF2-40B4-BE49-F238E27FC236}">
                <a16:creationId xmlns:a16="http://schemas.microsoft.com/office/drawing/2014/main" id="{934B8674-FCE9-6C46-A9DD-F21CDDF5AF09}"/>
              </a:ext>
            </a:extLst>
          </p:cNvPr>
          <p:cNvSpPr txBox="1"/>
          <p:nvPr/>
        </p:nvSpPr>
        <p:spPr>
          <a:xfrm>
            <a:off x="268567" y="5046553"/>
            <a:ext cx="5519460" cy="646331"/>
          </a:xfrm>
          <a:prstGeom prst="rect">
            <a:avLst/>
          </a:prstGeom>
          <a:noFill/>
        </p:spPr>
        <p:txBody>
          <a:bodyPr wrap="none" rtlCol="0">
            <a:spAutoFit/>
          </a:bodyPr>
          <a:lstStyle/>
          <a:p>
            <a:r>
              <a:rPr lang="en-US" dirty="0"/>
              <a:t>The Gardner relationship is an empirical relationship</a:t>
            </a:r>
          </a:p>
          <a:p>
            <a:r>
              <a:rPr lang="en-US" dirty="0"/>
              <a:t>Between density and velocity:</a:t>
            </a:r>
          </a:p>
        </p:txBody>
      </p:sp>
      <p:pic>
        <p:nvPicPr>
          <p:cNvPr id="5" name="Picture 4">
            <a:extLst>
              <a:ext uri="{FF2B5EF4-FFF2-40B4-BE49-F238E27FC236}">
                <a16:creationId xmlns:a16="http://schemas.microsoft.com/office/drawing/2014/main" id="{461A7182-F2C9-5B49-8FF4-C7BD0959D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80" y="5834062"/>
            <a:ext cx="1701451" cy="5468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altLang="en-US" dirty="0">
                <a:latin typeface="Calibri" panose="020F0502020204030204" pitchFamily="34" charset="0"/>
              </a:rPr>
              <a:t>Seismic wave propagation</a:t>
            </a:r>
          </a:p>
        </p:txBody>
      </p:sp>
      <p:pic>
        <p:nvPicPr>
          <p:cNvPr id="5" name="Picture 4"/>
          <p:cNvPicPr>
            <a:picLocks noChangeAspect="1"/>
          </p:cNvPicPr>
          <p:nvPr/>
        </p:nvPicPr>
        <p:blipFill>
          <a:blip r:embed="rId2"/>
          <a:stretch>
            <a:fillRect/>
          </a:stretch>
        </p:blipFill>
        <p:spPr>
          <a:xfrm>
            <a:off x="6424082" y="1198997"/>
            <a:ext cx="5295900" cy="3324225"/>
          </a:xfrm>
          <a:prstGeom prst="rect">
            <a:avLst/>
          </a:prstGeom>
        </p:spPr>
      </p:pic>
      <p:sp>
        <p:nvSpPr>
          <p:cNvPr id="6" name="TextBox 5"/>
          <p:cNvSpPr txBox="1">
            <a:spLocks noChangeArrowheads="1"/>
          </p:cNvSpPr>
          <p:nvPr/>
        </p:nvSpPr>
        <p:spPr bwMode="auto">
          <a:xfrm>
            <a:off x="6978786" y="4826675"/>
            <a:ext cx="4186493"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rPr>
              <a:t>Seismic wave propagation movie from IRIS (Incorporated Research </a:t>
            </a:r>
          </a:p>
          <a:p>
            <a:pPr eaLnBrk="1" hangingPunct="1">
              <a:spcBef>
                <a:spcPct val="0"/>
              </a:spcBef>
              <a:buFontTx/>
              <a:buNone/>
            </a:pPr>
            <a:r>
              <a:rPr lang="en-GB" altLang="en-US" sz="1800" dirty="0">
                <a:solidFill>
                  <a:schemeClr val="tx1"/>
                </a:solidFill>
              </a:rPr>
              <a:t>Institutions for Seismology)-</a:t>
            </a:r>
          </a:p>
          <a:p>
            <a:pPr eaLnBrk="1" hangingPunct="1">
              <a:spcBef>
                <a:spcPct val="0"/>
              </a:spcBef>
              <a:buFontTx/>
              <a:buNone/>
            </a:pPr>
            <a:r>
              <a:rPr lang="en-GB" altLang="en-US" sz="1800" dirty="0">
                <a:solidFill>
                  <a:schemeClr val="tx1"/>
                </a:solidFill>
              </a:rPr>
              <a:t> </a:t>
            </a:r>
            <a:r>
              <a:rPr lang="en-GB" altLang="en-US" sz="1800" dirty="0">
                <a:solidFill>
                  <a:schemeClr val="tx1"/>
                </a:solidFill>
                <a:hlinkClick r:id="rId3"/>
              </a:rPr>
              <a:t>https://www.iris.edu/hq/inclass/animation/seismic_wave_behavior_a_single_boundary_refracts__reflects</a:t>
            </a:r>
            <a:endParaRPr lang="en-GB" altLang="en-US" sz="1800" dirty="0">
              <a:solidFill>
                <a:schemeClr val="tx1"/>
              </a:solidFill>
            </a:endParaRPr>
          </a:p>
        </p:txBody>
      </p:sp>
      <p:sp>
        <p:nvSpPr>
          <p:cNvPr id="7" name="TextBox 6"/>
          <p:cNvSpPr txBox="1"/>
          <p:nvPr/>
        </p:nvSpPr>
        <p:spPr>
          <a:xfrm>
            <a:off x="314717" y="1198997"/>
            <a:ext cx="5900286" cy="5078313"/>
          </a:xfrm>
          <a:prstGeom prst="rect">
            <a:avLst/>
          </a:prstGeom>
          <a:noFill/>
        </p:spPr>
        <p:txBody>
          <a:bodyPr wrap="square" rtlCol="0">
            <a:spAutoFit/>
          </a:bodyPr>
          <a:lstStyle/>
          <a:p>
            <a:r>
              <a:rPr lang="en-GB" dirty="0"/>
              <a:t>Seismic waves produced by a source propagate</a:t>
            </a:r>
          </a:p>
          <a:p>
            <a:r>
              <a:rPr lang="en-GB" dirty="0"/>
              <a:t>through the Earth in a number of different ways:</a:t>
            </a:r>
          </a:p>
          <a:p>
            <a:endParaRPr lang="en-GB" dirty="0"/>
          </a:p>
          <a:p>
            <a:r>
              <a:rPr lang="en-GB" b="1" dirty="0"/>
              <a:t>Direct waves (blue): </a:t>
            </a:r>
            <a:r>
              <a:rPr lang="en-GB" dirty="0"/>
              <a:t>These travel from source to receiver directly</a:t>
            </a:r>
          </a:p>
          <a:p>
            <a:endParaRPr lang="en-GB" dirty="0"/>
          </a:p>
          <a:p>
            <a:r>
              <a:rPr lang="en-GB" b="1" dirty="0"/>
              <a:t>Reflected waves (yellow): </a:t>
            </a:r>
            <a:r>
              <a:rPr lang="en-GB" dirty="0"/>
              <a:t>These travel from the source, reflect from an interface before being detected at the receiver</a:t>
            </a:r>
          </a:p>
          <a:p>
            <a:endParaRPr lang="en-GB" dirty="0"/>
          </a:p>
          <a:p>
            <a:r>
              <a:rPr lang="en-GB" b="1" dirty="0"/>
              <a:t>Refracted Head waves (pink): </a:t>
            </a:r>
            <a:r>
              <a:rPr lang="en-GB" dirty="0"/>
              <a:t>These travel from the source, bend at an interface and travel within a deeper layer before being detected at the receiver</a:t>
            </a:r>
          </a:p>
          <a:p>
            <a:endParaRPr lang="en-GB" dirty="0"/>
          </a:p>
          <a:p>
            <a:r>
              <a:rPr lang="en-GB" b="1" dirty="0"/>
              <a:t>Refracted/Transmitted waves (orange): </a:t>
            </a:r>
            <a:r>
              <a:rPr lang="en-GB" dirty="0"/>
              <a:t>Travel across an interface (they can then later be reflected or refracted)</a:t>
            </a:r>
          </a:p>
          <a:p>
            <a:endParaRPr lang="en-GB" dirty="0"/>
          </a:p>
        </p:txBody>
      </p:sp>
      <p:sp>
        <p:nvSpPr>
          <p:cNvPr id="8" name="TextBox 7"/>
          <p:cNvSpPr txBox="1"/>
          <p:nvPr/>
        </p:nvSpPr>
        <p:spPr>
          <a:xfrm>
            <a:off x="314717" y="6208294"/>
            <a:ext cx="6109365" cy="369332"/>
          </a:xfrm>
          <a:prstGeom prst="rect">
            <a:avLst/>
          </a:prstGeom>
          <a:solidFill>
            <a:srgbClr val="BBE0E3"/>
          </a:solidFill>
        </p:spPr>
        <p:txBody>
          <a:bodyPr wrap="none" rtlCol="0">
            <a:spAutoFit/>
          </a:bodyPr>
          <a:lstStyle/>
          <a:p>
            <a:r>
              <a:rPr lang="en-GB" dirty="0"/>
              <a:t>The reflected waves are key for seismic reflection imaging</a:t>
            </a:r>
          </a:p>
        </p:txBody>
      </p:sp>
      <p:sp>
        <p:nvSpPr>
          <p:cNvPr id="2" name="5-point Star 1">
            <a:extLst>
              <a:ext uri="{FF2B5EF4-FFF2-40B4-BE49-F238E27FC236}">
                <a16:creationId xmlns:a16="http://schemas.microsoft.com/office/drawing/2014/main" id="{D565C3D5-D0F0-124D-9AFE-C7AAF0B889A2}"/>
              </a:ext>
            </a:extLst>
          </p:cNvPr>
          <p:cNvSpPr/>
          <p:nvPr/>
        </p:nvSpPr>
        <p:spPr>
          <a:xfrm>
            <a:off x="8863541" y="1544638"/>
            <a:ext cx="416982" cy="284162"/>
          </a:xfrm>
          <a:prstGeom prst="star5">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87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GB" altLang="en-US" dirty="0">
                <a:latin typeface="Calibri" panose="020F0502020204030204" pitchFamily="34" charset="0"/>
              </a:rPr>
              <a:t>Seismic wave propagation- Direct arrival</a:t>
            </a:r>
          </a:p>
        </p:txBody>
      </p:sp>
      <p:pic>
        <p:nvPicPr>
          <p:cNvPr id="583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164" y="1012826"/>
            <a:ext cx="5176837" cy="547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2" name="TextBox 5"/>
          <p:cNvSpPr txBox="1">
            <a:spLocks noChangeArrowheads="1"/>
          </p:cNvSpPr>
          <p:nvPr/>
        </p:nvSpPr>
        <p:spPr bwMode="auto">
          <a:xfrm>
            <a:off x="661869" y="1096705"/>
            <a:ext cx="216059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u="sng" dirty="0">
                <a:solidFill>
                  <a:schemeClr val="tx1"/>
                </a:solidFill>
                <a:latin typeface="Calibri" panose="020F0502020204030204" pitchFamily="34" charset="0"/>
              </a:rPr>
              <a:t>Direct wave/arrival</a:t>
            </a:r>
          </a:p>
        </p:txBody>
      </p:sp>
      <p:sp>
        <p:nvSpPr>
          <p:cNvPr id="58373" name="TextBox 6"/>
          <p:cNvSpPr txBox="1">
            <a:spLocks noChangeArrowheads="1"/>
          </p:cNvSpPr>
          <p:nvPr/>
        </p:nvSpPr>
        <p:spPr bwMode="auto">
          <a:xfrm>
            <a:off x="715723" y="1639631"/>
            <a:ext cx="3137141" cy="3375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algn="ctr" eaLnBrk="1" hangingPunct="1">
              <a:spcBef>
                <a:spcPct val="0"/>
              </a:spcBef>
            </a:pPr>
            <a:r>
              <a:rPr lang="en-GB" altLang="en-US" sz="1800" dirty="0">
                <a:solidFill>
                  <a:schemeClr val="tx1"/>
                </a:solidFill>
                <a:latin typeface="Cambria" panose="02040503050406030204" pitchFamily="18" charset="0"/>
              </a:rPr>
              <a:t> </a:t>
            </a:r>
            <a:r>
              <a:rPr lang="en-GB" altLang="en-US" sz="2000" dirty="0">
                <a:solidFill>
                  <a:schemeClr val="tx1"/>
                </a:solidFill>
                <a:latin typeface="Calibri" panose="020F0502020204030204" pitchFamily="34" charset="0"/>
              </a:rPr>
              <a:t>P-wave travels close to</a:t>
            </a:r>
          </a:p>
          <a:p>
            <a:pPr algn="ctr" eaLnBrk="1" hangingPunct="1">
              <a:spcBef>
                <a:spcPct val="0"/>
              </a:spcBef>
              <a:buFontTx/>
              <a:buNone/>
            </a:pPr>
            <a:r>
              <a:rPr lang="en-GB" altLang="en-US" sz="2000" dirty="0">
                <a:solidFill>
                  <a:schemeClr val="tx1"/>
                </a:solidFill>
                <a:latin typeface="Calibri" panose="020F0502020204030204" pitchFamily="34" charset="0"/>
              </a:rPr>
              <a:t>Surface at velocity v</a:t>
            </a:r>
            <a:r>
              <a:rPr lang="en-GB" altLang="en-US" sz="2000" baseline="-25000" dirty="0">
                <a:solidFill>
                  <a:schemeClr val="tx1"/>
                </a:solidFill>
                <a:latin typeface="Calibri" panose="020F0502020204030204" pitchFamily="34" charset="0"/>
              </a:rPr>
              <a:t>1</a:t>
            </a:r>
          </a:p>
          <a:p>
            <a:pPr algn="ctr" eaLnBrk="1" hangingPunct="1">
              <a:spcBef>
                <a:spcPct val="0"/>
              </a:spcBef>
              <a:buFontTx/>
              <a:buNone/>
            </a:pPr>
            <a:endParaRPr lang="en-GB" altLang="en-US" sz="2000" baseline="-25000" dirty="0">
              <a:solidFill>
                <a:schemeClr val="tx1"/>
              </a:solidFill>
              <a:latin typeface="Calibri" panose="020F0502020204030204" pitchFamily="34" charset="0"/>
            </a:endParaRPr>
          </a:p>
          <a:p>
            <a:pPr algn="ctr" eaLnBrk="1" hangingPunct="1">
              <a:spcBef>
                <a:spcPct val="0"/>
              </a:spcBef>
            </a:pPr>
            <a:r>
              <a:rPr lang="en-GB" altLang="en-US" sz="2000" dirty="0">
                <a:solidFill>
                  <a:schemeClr val="tx1"/>
                </a:solidFill>
                <a:latin typeface="Calibri" panose="020F0502020204030204" pitchFamily="34" charset="0"/>
              </a:rPr>
              <a:t> At x=0, t=0</a:t>
            </a:r>
          </a:p>
          <a:p>
            <a:pPr algn="ctr" eaLnBrk="1" hangingPunct="1">
              <a:spcBef>
                <a:spcPct val="0"/>
              </a:spcBef>
            </a:pPr>
            <a:endParaRPr lang="en-GB" altLang="en-US" sz="2000" dirty="0">
              <a:solidFill>
                <a:schemeClr val="tx1"/>
              </a:solidFill>
              <a:latin typeface="Calibri" panose="020F0502020204030204" pitchFamily="34" charset="0"/>
            </a:endParaRPr>
          </a:p>
          <a:p>
            <a:pPr algn="ctr" eaLnBrk="1" hangingPunct="1">
              <a:spcBef>
                <a:spcPct val="0"/>
              </a:spcBef>
            </a:pPr>
            <a:r>
              <a:rPr lang="en-GB" altLang="en-US" sz="2000" dirty="0">
                <a:solidFill>
                  <a:schemeClr val="tx1"/>
                </a:solidFill>
                <a:latin typeface="Calibri" panose="020F0502020204030204" pitchFamily="34" charset="0"/>
              </a:rPr>
              <a:t> If </a:t>
            </a:r>
            <a:r>
              <a:rPr lang="en-GB" altLang="en-US" sz="2000" dirty="0" err="1">
                <a:solidFill>
                  <a:schemeClr val="tx1"/>
                </a:solidFill>
                <a:latin typeface="Calibri" panose="020F0502020204030204" pitchFamily="34" charset="0"/>
              </a:rPr>
              <a:t>dt</a:t>
            </a:r>
            <a:r>
              <a:rPr lang="en-GB" altLang="en-US" sz="2000" dirty="0">
                <a:solidFill>
                  <a:schemeClr val="tx1"/>
                </a:solidFill>
                <a:latin typeface="Calibri" panose="020F0502020204030204" pitchFamily="34" charset="0"/>
              </a:rPr>
              <a:t> is the time taken to </a:t>
            </a:r>
          </a:p>
          <a:p>
            <a:pPr algn="ctr" eaLnBrk="1" hangingPunct="1">
              <a:spcBef>
                <a:spcPct val="0"/>
              </a:spcBef>
              <a:buFontTx/>
              <a:buNone/>
            </a:pPr>
            <a:r>
              <a:rPr lang="en-GB" altLang="en-US" sz="2000" dirty="0">
                <a:solidFill>
                  <a:schemeClr val="tx1"/>
                </a:solidFill>
                <a:latin typeface="Calibri" panose="020F0502020204030204" pitchFamily="34" charset="0"/>
              </a:rPr>
              <a:t>  travel between 2 adjacent</a:t>
            </a:r>
          </a:p>
          <a:p>
            <a:pPr algn="ctr" eaLnBrk="1" hangingPunct="1">
              <a:spcBef>
                <a:spcPct val="0"/>
              </a:spcBef>
              <a:buFontTx/>
              <a:buNone/>
            </a:pPr>
            <a:r>
              <a:rPr lang="en-GB" altLang="en-US" sz="2000" dirty="0">
                <a:solidFill>
                  <a:schemeClr val="tx1"/>
                </a:solidFill>
                <a:latin typeface="Calibri" panose="020F0502020204030204" pitchFamily="34" charset="0"/>
              </a:rPr>
              <a:t>  receivers spaced a distance</a:t>
            </a:r>
          </a:p>
          <a:p>
            <a:pPr algn="ctr" eaLnBrk="1" hangingPunct="1">
              <a:spcBef>
                <a:spcPct val="0"/>
              </a:spcBef>
              <a:buFontTx/>
              <a:buNone/>
            </a:pPr>
            <a:r>
              <a:rPr lang="en-GB" altLang="en-US" sz="2000" dirty="0">
                <a:solidFill>
                  <a:schemeClr val="tx1"/>
                </a:solidFill>
                <a:latin typeface="Calibri" panose="020F0502020204030204" pitchFamily="34" charset="0"/>
              </a:rPr>
              <a:t>  dx apart then:</a:t>
            </a:r>
          </a:p>
          <a:p>
            <a:pPr algn="ctr" eaLnBrk="1" hangingPunct="1">
              <a:spcBef>
                <a:spcPct val="0"/>
              </a:spcBef>
              <a:buFontTx/>
              <a:buNone/>
            </a:pPr>
            <a:endParaRPr lang="en-GB" altLang="en-US" sz="2000" dirty="0">
              <a:solidFill>
                <a:schemeClr val="tx1"/>
              </a:solidFill>
              <a:latin typeface="Calibri" panose="020F0502020204030204" pitchFamily="34" charset="0"/>
            </a:endParaRPr>
          </a:p>
          <a:p>
            <a:pPr algn="ctr" eaLnBrk="1" hangingPunct="1">
              <a:spcBef>
                <a:spcPct val="0"/>
              </a:spcBef>
              <a:buFontTx/>
              <a:buNone/>
            </a:pPr>
            <a:r>
              <a:rPr lang="en-GB" altLang="en-US" sz="2000" dirty="0" err="1">
                <a:solidFill>
                  <a:schemeClr val="tx1"/>
                </a:solidFill>
                <a:latin typeface="Calibri" panose="020F0502020204030204" pitchFamily="34" charset="0"/>
              </a:rPr>
              <a:t>dt</a:t>
            </a:r>
            <a:r>
              <a:rPr lang="en-GB" altLang="en-US" sz="2000" dirty="0">
                <a:solidFill>
                  <a:schemeClr val="tx1"/>
                </a:solidFill>
                <a:latin typeface="Calibri" panose="020F0502020204030204" pitchFamily="34" charset="0"/>
              </a:rPr>
              <a:t> =dx/V</a:t>
            </a:r>
            <a:r>
              <a:rPr lang="en-GB" altLang="en-US" sz="2000" baseline="-25000" dirty="0">
                <a:solidFill>
                  <a:schemeClr val="tx1"/>
                </a:solidFill>
                <a:latin typeface="Calibri" panose="020F0502020204030204" pitchFamily="34" charset="0"/>
              </a:rPr>
              <a:t>1</a:t>
            </a:r>
          </a:p>
        </p:txBody>
      </p:sp>
      <p:cxnSp>
        <p:nvCxnSpPr>
          <p:cNvPr id="9" name="Straight Arrow Connector 8"/>
          <p:cNvCxnSpPr/>
          <p:nvPr/>
        </p:nvCxnSpPr>
        <p:spPr>
          <a:xfrm>
            <a:off x="5938839" y="1128713"/>
            <a:ext cx="809625"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375" name="TextBox 9"/>
          <p:cNvSpPr txBox="1">
            <a:spLocks noChangeArrowheads="1"/>
          </p:cNvSpPr>
          <p:nvPr/>
        </p:nvSpPr>
        <p:spPr bwMode="auto">
          <a:xfrm>
            <a:off x="5948363" y="814389"/>
            <a:ext cx="7556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600">
                <a:solidFill>
                  <a:srgbClr val="FF0000"/>
                </a:solidFill>
              </a:rPr>
              <a:t>100 m</a:t>
            </a:r>
          </a:p>
        </p:txBody>
      </p:sp>
      <p:sp>
        <p:nvSpPr>
          <p:cNvPr id="58376" name="TextBox 10"/>
          <p:cNvSpPr txBox="1">
            <a:spLocks noChangeArrowheads="1"/>
          </p:cNvSpPr>
          <p:nvPr/>
        </p:nvSpPr>
        <p:spPr bwMode="auto">
          <a:xfrm>
            <a:off x="6534150" y="1262064"/>
            <a:ext cx="4143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R1</a:t>
            </a:r>
          </a:p>
        </p:txBody>
      </p:sp>
      <p:sp>
        <p:nvSpPr>
          <p:cNvPr id="12" name="Oval 11"/>
          <p:cNvSpPr/>
          <p:nvPr/>
        </p:nvSpPr>
        <p:spPr>
          <a:xfrm>
            <a:off x="6615113" y="53387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cxnSp>
        <p:nvCxnSpPr>
          <p:cNvPr id="14" name="Straight Arrow Connector 13"/>
          <p:cNvCxnSpPr/>
          <p:nvPr/>
        </p:nvCxnSpPr>
        <p:spPr>
          <a:xfrm flipV="1">
            <a:off x="6100763" y="5281613"/>
            <a:ext cx="557212" cy="476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379" name="TextBox 14"/>
          <p:cNvSpPr txBox="1">
            <a:spLocks noChangeArrowheads="1"/>
          </p:cNvSpPr>
          <p:nvPr/>
        </p:nvSpPr>
        <p:spPr bwMode="auto">
          <a:xfrm>
            <a:off x="6069014" y="4926014"/>
            <a:ext cx="6810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100 m</a:t>
            </a:r>
          </a:p>
        </p:txBody>
      </p:sp>
      <p:sp>
        <p:nvSpPr>
          <p:cNvPr id="58380" name="TextBox 15"/>
          <p:cNvSpPr txBox="1">
            <a:spLocks noChangeArrowheads="1"/>
          </p:cNvSpPr>
          <p:nvPr/>
        </p:nvSpPr>
        <p:spPr bwMode="auto">
          <a:xfrm>
            <a:off x="6557964" y="5348289"/>
            <a:ext cx="4143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R1</a:t>
            </a:r>
          </a:p>
        </p:txBody>
      </p:sp>
      <p:sp>
        <p:nvSpPr>
          <p:cNvPr id="58381" name="TextBox 17"/>
          <p:cNvSpPr txBox="1">
            <a:spLocks noChangeArrowheads="1"/>
          </p:cNvSpPr>
          <p:nvPr/>
        </p:nvSpPr>
        <p:spPr bwMode="auto">
          <a:xfrm>
            <a:off x="8615364" y="1271589"/>
            <a:ext cx="4143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R8</a:t>
            </a:r>
          </a:p>
        </p:txBody>
      </p:sp>
      <p:sp>
        <p:nvSpPr>
          <p:cNvPr id="19" name="Oval 18"/>
          <p:cNvSpPr/>
          <p:nvPr/>
        </p:nvSpPr>
        <p:spPr>
          <a:xfrm>
            <a:off x="8015288" y="386715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0" name="Oval 19"/>
          <p:cNvSpPr/>
          <p:nvPr/>
        </p:nvSpPr>
        <p:spPr>
          <a:xfrm>
            <a:off x="6796088" y="514350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1" name="Oval 20"/>
          <p:cNvSpPr/>
          <p:nvPr/>
        </p:nvSpPr>
        <p:spPr>
          <a:xfrm>
            <a:off x="7000875" y="493395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2" name="Oval 21"/>
          <p:cNvSpPr/>
          <p:nvPr/>
        </p:nvSpPr>
        <p:spPr>
          <a:xfrm>
            <a:off x="7200900" y="472440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3" name="Oval 22"/>
          <p:cNvSpPr/>
          <p:nvPr/>
        </p:nvSpPr>
        <p:spPr>
          <a:xfrm>
            <a:off x="7419975" y="45005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4" name="Oval 23"/>
          <p:cNvSpPr/>
          <p:nvPr/>
        </p:nvSpPr>
        <p:spPr>
          <a:xfrm>
            <a:off x="7605713" y="42910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5" name="Oval 24"/>
          <p:cNvSpPr/>
          <p:nvPr/>
        </p:nvSpPr>
        <p:spPr>
          <a:xfrm>
            <a:off x="7820025" y="40624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58389" name="TextBox 25"/>
          <p:cNvSpPr txBox="1">
            <a:spLocks noChangeArrowheads="1"/>
          </p:cNvSpPr>
          <p:nvPr/>
        </p:nvSpPr>
        <p:spPr bwMode="auto">
          <a:xfrm>
            <a:off x="7996239" y="3852864"/>
            <a:ext cx="4143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R8</a:t>
            </a:r>
          </a:p>
        </p:txBody>
      </p:sp>
      <p:sp>
        <p:nvSpPr>
          <p:cNvPr id="58390" name="TextBox 1"/>
          <p:cNvSpPr txBox="1">
            <a:spLocks noChangeArrowheads="1"/>
          </p:cNvSpPr>
          <p:nvPr/>
        </p:nvSpPr>
        <p:spPr bwMode="auto">
          <a:xfrm>
            <a:off x="9144000" y="2881314"/>
            <a:ext cx="8842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V2&gt;V1</a:t>
            </a:r>
          </a:p>
        </p:txBody>
      </p:sp>
      <p:sp>
        <p:nvSpPr>
          <p:cNvPr id="58391" name="TextBox 25"/>
          <p:cNvSpPr txBox="1">
            <a:spLocks noChangeArrowheads="1"/>
          </p:cNvSpPr>
          <p:nvPr/>
        </p:nvSpPr>
        <p:spPr bwMode="auto">
          <a:xfrm>
            <a:off x="1005353" y="5718475"/>
            <a:ext cx="255788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rgbClr val="FF0000"/>
                </a:solidFill>
                <a:latin typeface="Calibri" panose="020F0502020204030204" pitchFamily="34" charset="0"/>
              </a:rPr>
              <a:t>Velocity = Distance/ Time</a:t>
            </a:r>
          </a:p>
        </p:txBody>
      </p:sp>
      <p:sp>
        <p:nvSpPr>
          <p:cNvPr id="2" name="TextBox 1"/>
          <p:cNvSpPr txBox="1"/>
          <p:nvPr/>
        </p:nvSpPr>
        <p:spPr>
          <a:xfrm>
            <a:off x="7400636" y="6338455"/>
            <a:ext cx="796237" cy="369332"/>
          </a:xfrm>
          <a:prstGeom prst="rect">
            <a:avLst/>
          </a:prstGeom>
          <a:noFill/>
        </p:spPr>
        <p:txBody>
          <a:bodyPr wrap="none" rtlCol="0">
            <a:spAutoFit/>
          </a:bodyPr>
          <a:lstStyle/>
          <a:p>
            <a:r>
              <a:rPr lang="en-US" dirty="0">
                <a:solidFill>
                  <a:schemeClr val="accent2"/>
                </a:solidFill>
              </a:rPr>
              <a:t>Offset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89" y="1289051"/>
            <a:ext cx="4765675" cy="498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7" name="Title 1"/>
          <p:cNvSpPr>
            <a:spLocks noGrp="1"/>
          </p:cNvSpPr>
          <p:nvPr>
            <p:ph type="title"/>
          </p:nvPr>
        </p:nvSpPr>
        <p:spPr/>
        <p:txBody>
          <a:bodyPr/>
          <a:lstStyle/>
          <a:p>
            <a:r>
              <a:rPr lang="en-GB" altLang="en-US" dirty="0">
                <a:latin typeface="Calibri" panose="020F0502020204030204" pitchFamily="34" charset="0"/>
              </a:rPr>
              <a:t>Seismic wave propagation - reflection</a:t>
            </a:r>
          </a:p>
        </p:txBody>
      </p:sp>
      <p:sp>
        <p:nvSpPr>
          <p:cNvPr id="62468" name="TextBox 5"/>
          <p:cNvSpPr txBox="1">
            <a:spLocks noChangeArrowheads="1"/>
          </p:cNvSpPr>
          <p:nvPr/>
        </p:nvSpPr>
        <p:spPr bwMode="auto">
          <a:xfrm>
            <a:off x="1656175" y="814389"/>
            <a:ext cx="188179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u="sng" dirty="0">
                <a:solidFill>
                  <a:schemeClr val="tx1"/>
                </a:solidFill>
                <a:latin typeface="Calibri" panose="020F0502020204030204" pitchFamily="34" charset="0"/>
              </a:rPr>
              <a:t>Reflected arrival</a:t>
            </a:r>
          </a:p>
        </p:txBody>
      </p:sp>
      <p:sp>
        <p:nvSpPr>
          <p:cNvPr id="62469" name="TextBox 6"/>
          <p:cNvSpPr txBox="1">
            <a:spLocks noChangeArrowheads="1"/>
          </p:cNvSpPr>
          <p:nvPr/>
        </p:nvSpPr>
        <p:spPr bwMode="auto">
          <a:xfrm>
            <a:off x="941386" y="3136901"/>
            <a:ext cx="3775075" cy="337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pPr>
            <a:r>
              <a:rPr lang="en-GB" altLang="en-US" sz="1800" dirty="0">
                <a:solidFill>
                  <a:schemeClr val="tx1"/>
                </a:solidFill>
                <a:latin typeface="Cambria" panose="02040503050406030204" pitchFamily="18" charset="0"/>
              </a:rPr>
              <a:t> </a:t>
            </a:r>
            <a:r>
              <a:rPr lang="en-GB" altLang="en-US" sz="2000" dirty="0">
                <a:solidFill>
                  <a:schemeClr val="tx1"/>
                </a:solidFill>
                <a:latin typeface="Calibri" panose="020F0502020204030204" pitchFamily="34" charset="0"/>
              </a:rPr>
              <a:t>Reflection curve is hyperbolic</a:t>
            </a:r>
            <a:endParaRPr lang="en-GB" altLang="en-US" sz="2000" baseline="-25000" dirty="0">
              <a:solidFill>
                <a:schemeClr val="tx1"/>
              </a:solidFill>
              <a:latin typeface="Calibri" panose="020F0502020204030204" pitchFamily="34" charset="0"/>
            </a:endParaRPr>
          </a:p>
          <a:p>
            <a:pPr eaLnBrk="1" hangingPunct="1">
              <a:spcBef>
                <a:spcPct val="0"/>
              </a:spcBef>
              <a:buFontTx/>
              <a:buNone/>
            </a:pPr>
            <a:endParaRPr lang="en-GB" altLang="en-US" sz="2000" baseline="-25000" dirty="0">
              <a:solidFill>
                <a:schemeClr val="tx1"/>
              </a:solidFill>
              <a:latin typeface="Calibri" panose="020F0502020204030204" pitchFamily="34" charset="0"/>
            </a:endParaRPr>
          </a:p>
          <a:p>
            <a:pPr eaLnBrk="1" hangingPunct="1">
              <a:spcBef>
                <a:spcPct val="0"/>
              </a:spcBef>
            </a:pPr>
            <a:endParaRPr lang="en-GB" altLang="en-US" sz="2000" dirty="0">
              <a:solidFill>
                <a:schemeClr val="tx1"/>
              </a:solidFill>
              <a:latin typeface="Calibri" panose="020F0502020204030204" pitchFamily="34" charset="0"/>
            </a:endParaRPr>
          </a:p>
          <a:p>
            <a:pPr eaLnBrk="1" hangingPunct="1">
              <a:spcBef>
                <a:spcPct val="0"/>
              </a:spcBef>
            </a:pPr>
            <a:endParaRPr lang="en-GB" altLang="en-US" sz="2000" dirty="0">
              <a:solidFill>
                <a:schemeClr val="tx1"/>
              </a:solidFill>
              <a:latin typeface="Calibri" panose="020F0502020204030204" pitchFamily="34" charset="0"/>
            </a:endParaRPr>
          </a:p>
          <a:p>
            <a:pPr eaLnBrk="1" hangingPunct="1">
              <a:spcBef>
                <a:spcPct val="0"/>
              </a:spcBef>
            </a:pPr>
            <a:endParaRPr lang="en-GB" altLang="en-US" sz="2000" dirty="0">
              <a:solidFill>
                <a:schemeClr val="tx1"/>
              </a:solidFill>
              <a:latin typeface="Calibri" panose="020F0502020204030204" pitchFamily="34" charset="0"/>
            </a:endParaRPr>
          </a:p>
          <a:p>
            <a:pPr eaLnBrk="1" hangingPunct="1">
              <a:spcBef>
                <a:spcPct val="0"/>
              </a:spcBef>
            </a:pPr>
            <a:endParaRPr lang="en-GB" altLang="en-US" sz="2000" dirty="0">
              <a:solidFill>
                <a:schemeClr val="tx1"/>
              </a:solidFill>
              <a:latin typeface="Calibri" panose="020F0502020204030204" pitchFamily="34" charset="0"/>
            </a:endParaRPr>
          </a:p>
          <a:p>
            <a:pPr eaLnBrk="1" hangingPunct="1">
              <a:spcBef>
                <a:spcPct val="0"/>
              </a:spcBef>
            </a:pPr>
            <a:r>
              <a:rPr lang="en-GB" altLang="en-US" sz="2000" dirty="0">
                <a:solidFill>
                  <a:schemeClr val="tx1"/>
                </a:solidFill>
                <a:latin typeface="Calibri" panose="020F0502020204030204" pitchFamily="34" charset="0"/>
              </a:rPr>
              <a:t> At x=0, intercept time=2z/v</a:t>
            </a:r>
          </a:p>
          <a:p>
            <a:pPr eaLnBrk="1" hangingPunct="1">
              <a:spcBef>
                <a:spcPct val="0"/>
              </a:spcBef>
              <a:buFontTx/>
              <a:buNone/>
            </a:pPr>
            <a:endParaRPr lang="en-GB" altLang="en-US" sz="2000" dirty="0">
              <a:solidFill>
                <a:schemeClr val="tx1"/>
              </a:solidFill>
              <a:latin typeface="Calibri" panose="020F0502020204030204" pitchFamily="34" charset="0"/>
            </a:endParaRPr>
          </a:p>
          <a:p>
            <a:pPr eaLnBrk="1" hangingPunct="1">
              <a:spcBef>
                <a:spcPct val="0"/>
              </a:spcBef>
            </a:pPr>
            <a:r>
              <a:rPr lang="en-GB" altLang="en-US" sz="2000" dirty="0">
                <a:solidFill>
                  <a:schemeClr val="tx1"/>
                </a:solidFill>
                <a:latin typeface="Calibri" panose="020F0502020204030204" pitchFamily="34" charset="0"/>
              </a:rPr>
              <a:t> For large x the reflection arrival</a:t>
            </a:r>
          </a:p>
          <a:p>
            <a:pPr eaLnBrk="1" hangingPunct="1">
              <a:spcBef>
                <a:spcPct val="0"/>
              </a:spcBef>
              <a:buFontTx/>
              <a:buNone/>
            </a:pPr>
            <a:r>
              <a:rPr lang="en-GB" altLang="en-US" sz="2000" baseline="-25000" dirty="0">
                <a:solidFill>
                  <a:schemeClr val="tx1"/>
                </a:solidFill>
                <a:latin typeface="Calibri" panose="020F0502020204030204" pitchFamily="34" charset="0"/>
              </a:rPr>
              <a:t> </a:t>
            </a:r>
            <a:r>
              <a:rPr lang="en-GB" altLang="en-US" sz="2000" dirty="0">
                <a:solidFill>
                  <a:schemeClr val="tx1"/>
                </a:solidFill>
                <a:latin typeface="Calibri" panose="020F0502020204030204" pitchFamily="34" charset="0"/>
              </a:rPr>
              <a:t>  time is approximately equal to </a:t>
            </a:r>
          </a:p>
          <a:p>
            <a:pPr eaLnBrk="1" hangingPunct="1">
              <a:spcBef>
                <a:spcPct val="0"/>
              </a:spcBef>
              <a:buFontTx/>
              <a:buNone/>
            </a:pPr>
            <a:r>
              <a:rPr lang="en-GB" altLang="en-US" sz="2000" dirty="0">
                <a:solidFill>
                  <a:schemeClr val="tx1"/>
                </a:solidFill>
                <a:latin typeface="Calibri" panose="020F0502020204030204" pitchFamily="34" charset="0"/>
              </a:rPr>
              <a:t>   the direct arrival time</a:t>
            </a:r>
            <a:endParaRPr lang="en-GB" altLang="en-US" sz="2000" baseline="-25000" dirty="0">
              <a:solidFill>
                <a:schemeClr val="tx1"/>
              </a:solidFill>
              <a:latin typeface="Calibri" panose="020F0502020204030204" pitchFamily="34" charset="0"/>
            </a:endParaRPr>
          </a:p>
        </p:txBody>
      </p:sp>
      <p:pic>
        <p:nvPicPr>
          <p:cNvPr id="624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5" y="3652839"/>
            <a:ext cx="30194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1" name="TextBox 6"/>
          <p:cNvSpPr txBox="1">
            <a:spLocks noChangeArrowheads="1"/>
          </p:cNvSpPr>
          <p:nvPr/>
        </p:nvSpPr>
        <p:spPr bwMode="auto">
          <a:xfrm>
            <a:off x="5948363" y="814389"/>
            <a:ext cx="7556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600">
                <a:solidFill>
                  <a:srgbClr val="FF0000"/>
                </a:solidFill>
              </a:rPr>
              <a:t>100 m</a:t>
            </a:r>
          </a:p>
        </p:txBody>
      </p:sp>
      <p:sp>
        <p:nvSpPr>
          <p:cNvPr id="62472" name="TextBox 7"/>
          <p:cNvSpPr txBox="1">
            <a:spLocks noChangeArrowheads="1"/>
          </p:cNvSpPr>
          <p:nvPr/>
        </p:nvSpPr>
        <p:spPr bwMode="auto">
          <a:xfrm>
            <a:off x="6534150" y="1262064"/>
            <a:ext cx="4143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R1</a:t>
            </a:r>
          </a:p>
        </p:txBody>
      </p:sp>
      <p:sp>
        <p:nvSpPr>
          <p:cNvPr id="62473" name="TextBox 8"/>
          <p:cNvSpPr txBox="1">
            <a:spLocks noChangeArrowheads="1"/>
          </p:cNvSpPr>
          <p:nvPr/>
        </p:nvSpPr>
        <p:spPr bwMode="auto">
          <a:xfrm>
            <a:off x="8615364" y="1271589"/>
            <a:ext cx="4143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R8</a:t>
            </a:r>
          </a:p>
        </p:txBody>
      </p:sp>
      <p:cxnSp>
        <p:nvCxnSpPr>
          <p:cNvPr id="11" name="Straight Arrow Connector 10"/>
          <p:cNvCxnSpPr/>
          <p:nvPr/>
        </p:nvCxnSpPr>
        <p:spPr>
          <a:xfrm>
            <a:off x="5924551" y="1176339"/>
            <a:ext cx="714375" cy="952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2475" name="TextBox 12"/>
          <p:cNvSpPr txBox="1">
            <a:spLocks noChangeArrowheads="1"/>
          </p:cNvSpPr>
          <p:nvPr/>
        </p:nvSpPr>
        <p:spPr bwMode="auto">
          <a:xfrm>
            <a:off x="6048375" y="4995864"/>
            <a:ext cx="6810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100 m</a:t>
            </a:r>
          </a:p>
        </p:txBody>
      </p:sp>
      <p:sp>
        <p:nvSpPr>
          <p:cNvPr id="62476" name="TextBox 13"/>
          <p:cNvSpPr txBox="1">
            <a:spLocks noChangeArrowheads="1"/>
          </p:cNvSpPr>
          <p:nvPr/>
        </p:nvSpPr>
        <p:spPr bwMode="auto">
          <a:xfrm>
            <a:off x="6557964" y="5348289"/>
            <a:ext cx="4143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R1</a:t>
            </a:r>
          </a:p>
        </p:txBody>
      </p:sp>
      <p:sp>
        <p:nvSpPr>
          <p:cNvPr id="15" name="Oval 14"/>
          <p:cNvSpPr/>
          <p:nvPr/>
        </p:nvSpPr>
        <p:spPr>
          <a:xfrm>
            <a:off x="6796088" y="514350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6" name="Oval 15"/>
          <p:cNvSpPr/>
          <p:nvPr/>
        </p:nvSpPr>
        <p:spPr>
          <a:xfrm>
            <a:off x="7000875" y="493395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7" name="Oval 16"/>
          <p:cNvSpPr/>
          <p:nvPr/>
        </p:nvSpPr>
        <p:spPr>
          <a:xfrm>
            <a:off x="7200900" y="472440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Oval 17"/>
          <p:cNvSpPr/>
          <p:nvPr/>
        </p:nvSpPr>
        <p:spPr>
          <a:xfrm>
            <a:off x="7419975" y="45005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9" name="Oval 18"/>
          <p:cNvSpPr/>
          <p:nvPr/>
        </p:nvSpPr>
        <p:spPr>
          <a:xfrm>
            <a:off x="7605713" y="42910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0" name="Oval 19"/>
          <p:cNvSpPr/>
          <p:nvPr/>
        </p:nvSpPr>
        <p:spPr>
          <a:xfrm>
            <a:off x="7820025" y="40624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2483" name="TextBox 20"/>
          <p:cNvSpPr txBox="1">
            <a:spLocks noChangeArrowheads="1"/>
          </p:cNvSpPr>
          <p:nvPr/>
        </p:nvSpPr>
        <p:spPr bwMode="auto">
          <a:xfrm>
            <a:off x="7996239" y="3852864"/>
            <a:ext cx="4143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R8</a:t>
            </a:r>
          </a:p>
        </p:txBody>
      </p:sp>
      <p:sp>
        <p:nvSpPr>
          <p:cNvPr id="22" name="Oval 21"/>
          <p:cNvSpPr/>
          <p:nvPr/>
        </p:nvSpPr>
        <p:spPr>
          <a:xfrm>
            <a:off x="6600825" y="53578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3" name="Oval 22"/>
          <p:cNvSpPr/>
          <p:nvPr/>
        </p:nvSpPr>
        <p:spPr>
          <a:xfrm>
            <a:off x="8053388" y="3838576"/>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4" name="Oval 23"/>
          <p:cNvSpPr/>
          <p:nvPr/>
        </p:nvSpPr>
        <p:spPr>
          <a:xfrm>
            <a:off x="6596063" y="474345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5" name="Oval 24"/>
          <p:cNvSpPr/>
          <p:nvPr/>
        </p:nvSpPr>
        <p:spPr>
          <a:xfrm>
            <a:off x="6796088" y="4681538"/>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6" name="Oval 25"/>
          <p:cNvSpPr/>
          <p:nvPr/>
        </p:nvSpPr>
        <p:spPr>
          <a:xfrm>
            <a:off x="6996113" y="45767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7" name="Oval 26"/>
          <p:cNvSpPr/>
          <p:nvPr/>
        </p:nvSpPr>
        <p:spPr>
          <a:xfrm>
            <a:off x="7191375" y="4452938"/>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8" name="Oval 27"/>
          <p:cNvSpPr/>
          <p:nvPr/>
        </p:nvSpPr>
        <p:spPr>
          <a:xfrm>
            <a:off x="7410450" y="4295776"/>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9" name="Oval 28"/>
          <p:cNvSpPr/>
          <p:nvPr/>
        </p:nvSpPr>
        <p:spPr>
          <a:xfrm>
            <a:off x="7610475" y="4143376"/>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0" name="Oval 29"/>
          <p:cNvSpPr/>
          <p:nvPr/>
        </p:nvSpPr>
        <p:spPr>
          <a:xfrm>
            <a:off x="7815263" y="39671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1" name="Oval 30"/>
          <p:cNvSpPr/>
          <p:nvPr/>
        </p:nvSpPr>
        <p:spPr>
          <a:xfrm>
            <a:off x="8058150" y="37576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cxnSp>
        <p:nvCxnSpPr>
          <p:cNvPr id="32" name="Straight Arrow Connector 31"/>
          <p:cNvCxnSpPr/>
          <p:nvPr/>
        </p:nvCxnSpPr>
        <p:spPr>
          <a:xfrm flipV="1">
            <a:off x="6070601" y="5281613"/>
            <a:ext cx="557213" cy="476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2495" name="TextBox 32"/>
          <p:cNvSpPr txBox="1">
            <a:spLocks noChangeArrowheads="1"/>
          </p:cNvSpPr>
          <p:nvPr/>
        </p:nvSpPr>
        <p:spPr bwMode="auto">
          <a:xfrm>
            <a:off x="9144000" y="2881314"/>
            <a:ext cx="8842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V2&gt;V1</a:t>
            </a:r>
          </a:p>
        </p:txBody>
      </p:sp>
      <p:pic>
        <p:nvPicPr>
          <p:cNvPr id="3" name="Picture 2"/>
          <p:cNvPicPr>
            <a:picLocks noChangeAspect="1"/>
          </p:cNvPicPr>
          <p:nvPr/>
        </p:nvPicPr>
        <p:blipFill>
          <a:blip r:embed="rId5"/>
          <a:stretch>
            <a:fillRect/>
          </a:stretch>
        </p:blipFill>
        <p:spPr>
          <a:xfrm>
            <a:off x="1332736" y="1549849"/>
            <a:ext cx="2503962" cy="1434617"/>
          </a:xfrm>
          <a:prstGeom prst="rect">
            <a:avLst/>
          </a:prstGeom>
        </p:spPr>
      </p:pic>
      <p:sp>
        <p:nvSpPr>
          <p:cNvPr id="2" name="TextBox 1"/>
          <p:cNvSpPr txBox="1"/>
          <p:nvPr/>
        </p:nvSpPr>
        <p:spPr>
          <a:xfrm>
            <a:off x="562760" y="1293202"/>
            <a:ext cx="4153701" cy="369332"/>
          </a:xfrm>
          <a:prstGeom prst="rect">
            <a:avLst/>
          </a:prstGeom>
          <a:noFill/>
        </p:spPr>
        <p:txBody>
          <a:bodyPr wrap="none" rtlCol="0">
            <a:spAutoFit/>
          </a:bodyPr>
          <a:lstStyle/>
          <a:p>
            <a:r>
              <a:rPr lang="en-GB" dirty="0"/>
              <a:t>Angle of incidence = angle of reflection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BF53-4F95-1B48-A994-DE11BB0AD31D}"/>
              </a:ext>
            </a:extLst>
          </p:cNvPr>
          <p:cNvSpPr>
            <a:spLocks noGrp="1"/>
          </p:cNvSpPr>
          <p:nvPr>
            <p:ph type="title"/>
          </p:nvPr>
        </p:nvSpPr>
        <p:spPr/>
        <p:txBody>
          <a:bodyPr/>
          <a:lstStyle/>
          <a:p>
            <a:r>
              <a:rPr lang="en-US" sz="2800" dirty="0"/>
              <a:t>Seismic reflection environmental applications</a:t>
            </a:r>
          </a:p>
        </p:txBody>
      </p:sp>
      <p:sp>
        <p:nvSpPr>
          <p:cNvPr id="4" name="TextBox 3">
            <a:extLst>
              <a:ext uri="{FF2B5EF4-FFF2-40B4-BE49-F238E27FC236}">
                <a16:creationId xmlns:a16="http://schemas.microsoft.com/office/drawing/2014/main" id="{7E31511E-321C-C740-8FAF-44FF6B63E5A3}"/>
              </a:ext>
            </a:extLst>
          </p:cNvPr>
          <p:cNvSpPr txBox="1"/>
          <p:nvPr/>
        </p:nvSpPr>
        <p:spPr>
          <a:xfrm>
            <a:off x="7137956" y="990566"/>
            <a:ext cx="4932124" cy="5878532"/>
          </a:xfrm>
          <a:prstGeom prst="rect">
            <a:avLst/>
          </a:prstGeom>
          <a:noFill/>
        </p:spPr>
        <p:txBody>
          <a:bodyPr wrap="square" rtlCol="0">
            <a:spAutoFit/>
          </a:bodyPr>
          <a:lstStyle/>
          <a:p>
            <a:r>
              <a:rPr lang="en-US" sz="2800" b="1" dirty="0"/>
              <a:t>CO</a:t>
            </a:r>
            <a:r>
              <a:rPr lang="en-US" sz="2800" b="1" baseline="-25000" dirty="0"/>
              <a:t>2</a:t>
            </a:r>
            <a:r>
              <a:rPr lang="en-US" sz="2800" b="1" dirty="0"/>
              <a:t> capture and storage</a:t>
            </a:r>
          </a:p>
          <a:p>
            <a:endParaRPr lang="en-US" sz="2800" dirty="0"/>
          </a:p>
          <a:p>
            <a:pPr marL="457200" indent="-457200">
              <a:buFont typeface="Arial" panose="020B0604020202020204" pitchFamily="34" charset="0"/>
              <a:buChar char="•"/>
            </a:pPr>
            <a:r>
              <a:rPr lang="en-US" sz="2400" dirty="0"/>
              <a:t>Require an understanding</a:t>
            </a:r>
          </a:p>
          <a:p>
            <a:r>
              <a:rPr lang="en-US" sz="2400" dirty="0"/>
              <a:t>of 3D subsurface structure at</a:t>
            </a:r>
          </a:p>
          <a:p>
            <a:r>
              <a:rPr lang="en-US" sz="2400" dirty="0"/>
              <a:t>km scale to:</a:t>
            </a:r>
          </a:p>
          <a:p>
            <a:r>
              <a:rPr lang="en-US" sz="2400" dirty="0"/>
              <a:t>- locate porous and impermeable units</a:t>
            </a:r>
          </a:p>
          <a:p>
            <a:r>
              <a:rPr lang="en-US" sz="2400" dirty="0"/>
              <a:t>- Locate faults which could be conduits or seals</a:t>
            </a:r>
          </a:p>
          <a:p>
            <a:endParaRPr lang="en-US" sz="2400" dirty="0"/>
          </a:p>
          <a:p>
            <a:pPr marL="457200" indent="-457200">
              <a:buFont typeface="Arial" panose="020B0604020202020204" pitchFamily="34" charset="0"/>
              <a:buChar char="•"/>
            </a:pPr>
            <a:r>
              <a:rPr lang="en-US" sz="2400" dirty="0"/>
              <a:t>Would like to be able to</a:t>
            </a:r>
          </a:p>
          <a:p>
            <a:r>
              <a:rPr lang="en-US" sz="2400" dirty="0"/>
              <a:t>image the injected CO</a:t>
            </a:r>
            <a:r>
              <a:rPr lang="en-US" sz="2400" baseline="-25000" dirty="0"/>
              <a:t>2</a:t>
            </a:r>
            <a:r>
              <a:rPr lang="en-US" sz="2400" dirty="0"/>
              <a:t> and</a:t>
            </a:r>
          </a:p>
          <a:p>
            <a:r>
              <a:rPr lang="en-US" sz="2400" dirty="0"/>
              <a:t>assess leakages over time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86018" name="Picture 2">
            <a:extLst>
              <a:ext uri="{FF2B5EF4-FFF2-40B4-BE49-F238E27FC236}">
                <a16:creationId xmlns:a16="http://schemas.microsoft.com/office/drawing/2014/main" id="{589890AC-689A-AC4D-A9C4-0CD698B6B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 y="1764030"/>
            <a:ext cx="6413500" cy="4305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EB21F0-2288-434B-8FB0-6157EC725477}"/>
              </a:ext>
            </a:extLst>
          </p:cNvPr>
          <p:cNvSpPr/>
          <p:nvPr/>
        </p:nvSpPr>
        <p:spPr>
          <a:xfrm>
            <a:off x="10854" y="6372780"/>
            <a:ext cx="4583371" cy="369332"/>
          </a:xfrm>
          <a:prstGeom prst="rect">
            <a:avLst/>
          </a:prstGeom>
        </p:spPr>
        <p:txBody>
          <a:bodyPr wrap="none">
            <a:spAutoFit/>
          </a:bodyPr>
          <a:lstStyle/>
          <a:p>
            <a:r>
              <a:rPr lang="en-US" dirty="0"/>
              <a:t>https://</a:t>
            </a:r>
            <a:r>
              <a:rPr lang="en-US" dirty="0" err="1"/>
              <a:t>www.quintessa.org</a:t>
            </a:r>
            <a:r>
              <a:rPr lang="en-US" dirty="0"/>
              <a:t>/co2fepdb/v2.0.0/</a:t>
            </a:r>
          </a:p>
        </p:txBody>
      </p:sp>
    </p:spTree>
    <p:extLst>
      <p:ext uri="{BB962C8B-B14F-4D97-AF65-F5344CB8AC3E}">
        <p14:creationId xmlns:p14="http://schemas.microsoft.com/office/powerpoint/2010/main" val="4174470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89" y="1289051"/>
            <a:ext cx="4765675" cy="498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5" name="Title 1"/>
          <p:cNvSpPr>
            <a:spLocks noGrp="1"/>
          </p:cNvSpPr>
          <p:nvPr>
            <p:ph type="title"/>
          </p:nvPr>
        </p:nvSpPr>
        <p:spPr/>
        <p:txBody>
          <a:bodyPr/>
          <a:lstStyle/>
          <a:p>
            <a:r>
              <a:rPr lang="en-GB" altLang="en-US" dirty="0">
                <a:latin typeface="Calibri" panose="020F0502020204030204" pitchFamily="34" charset="0"/>
              </a:rPr>
              <a:t>Seismic wave propagation</a:t>
            </a:r>
          </a:p>
        </p:txBody>
      </p:sp>
      <p:sp>
        <p:nvSpPr>
          <p:cNvPr id="64516" name="TextBox 5"/>
          <p:cNvSpPr txBox="1">
            <a:spLocks noChangeArrowheads="1"/>
          </p:cNvSpPr>
          <p:nvPr/>
        </p:nvSpPr>
        <p:spPr bwMode="auto">
          <a:xfrm>
            <a:off x="1522413" y="1222377"/>
            <a:ext cx="188179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u="sng" dirty="0">
                <a:solidFill>
                  <a:schemeClr val="tx1"/>
                </a:solidFill>
                <a:latin typeface="Calibri" panose="020F0502020204030204" pitchFamily="34" charset="0"/>
              </a:rPr>
              <a:t>Reflected arrival</a:t>
            </a:r>
          </a:p>
        </p:txBody>
      </p:sp>
      <p:sp>
        <p:nvSpPr>
          <p:cNvPr id="64517" name="TextBox 7"/>
          <p:cNvSpPr txBox="1">
            <a:spLocks noChangeArrowheads="1"/>
          </p:cNvSpPr>
          <p:nvPr/>
        </p:nvSpPr>
        <p:spPr bwMode="auto">
          <a:xfrm>
            <a:off x="5972175" y="1362076"/>
            <a:ext cx="4127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R1</a:t>
            </a:r>
          </a:p>
        </p:txBody>
      </p:sp>
      <p:sp>
        <p:nvSpPr>
          <p:cNvPr id="15" name="Oval 14"/>
          <p:cNvSpPr/>
          <p:nvPr/>
        </p:nvSpPr>
        <p:spPr>
          <a:xfrm>
            <a:off x="6796088" y="514350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6" name="Oval 15"/>
          <p:cNvSpPr/>
          <p:nvPr/>
        </p:nvSpPr>
        <p:spPr>
          <a:xfrm>
            <a:off x="7000875" y="493395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7" name="Oval 16"/>
          <p:cNvSpPr/>
          <p:nvPr/>
        </p:nvSpPr>
        <p:spPr>
          <a:xfrm>
            <a:off x="7200900" y="472440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Oval 17"/>
          <p:cNvSpPr/>
          <p:nvPr/>
        </p:nvSpPr>
        <p:spPr>
          <a:xfrm>
            <a:off x="7419975" y="45005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9" name="Oval 18"/>
          <p:cNvSpPr/>
          <p:nvPr/>
        </p:nvSpPr>
        <p:spPr>
          <a:xfrm>
            <a:off x="7605713" y="42910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0" name="Oval 19"/>
          <p:cNvSpPr/>
          <p:nvPr/>
        </p:nvSpPr>
        <p:spPr>
          <a:xfrm>
            <a:off x="7820025" y="40624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2" name="Oval 21"/>
          <p:cNvSpPr/>
          <p:nvPr/>
        </p:nvSpPr>
        <p:spPr>
          <a:xfrm>
            <a:off x="6600825" y="53578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3" name="Oval 22"/>
          <p:cNvSpPr/>
          <p:nvPr/>
        </p:nvSpPr>
        <p:spPr>
          <a:xfrm>
            <a:off x="8053388" y="3838576"/>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4" name="Oval 23"/>
          <p:cNvSpPr/>
          <p:nvPr/>
        </p:nvSpPr>
        <p:spPr>
          <a:xfrm>
            <a:off x="6596063" y="4743451"/>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5" name="Oval 24"/>
          <p:cNvSpPr/>
          <p:nvPr/>
        </p:nvSpPr>
        <p:spPr>
          <a:xfrm>
            <a:off x="6796088" y="4681538"/>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6" name="Oval 25"/>
          <p:cNvSpPr/>
          <p:nvPr/>
        </p:nvSpPr>
        <p:spPr>
          <a:xfrm>
            <a:off x="6996113" y="45767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7" name="Oval 26"/>
          <p:cNvSpPr/>
          <p:nvPr/>
        </p:nvSpPr>
        <p:spPr>
          <a:xfrm>
            <a:off x="7191375" y="4452938"/>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8" name="Oval 27"/>
          <p:cNvSpPr/>
          <p:nvPr/>
        </p:nvSpPr>
        <p:spPr>
          <a:xfrm>
            <a:off x="7410450" y="4295776"/>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9" name="Oval 28"/>
          <p:cNvSpPr/>
          <p:nvPr/>
        </p:nvSpPr>
        <p:spPr>
          <a:xfrm>
            <a:off x="7610475" y="4143376"/>
            <a:ext cx="76200" cy="809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0" name="Oval 29"/>
          <p:cNvSpPr/>
          <p:nvPr/>
        </p:nvSpPr>
        <p:spPr>
          <a:xfrm>
            <a:off x="7815263" y="396716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1" name="Oval 30"/>
          <p:cNvSpPr/>
          <p:nvPr/>
        </p:nvSpPr>
        <p:spPr>
          <a:xfrm>
            <a:off x="8058150" y="3757613"/>
            <a:ext cx="76200" cy="80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4534" name="TextBox 32"/>
          <p:cNvSpPr txBox="1">
            <a:spLocks noChangeArrowheads="1"/>
          </p:cNvSpPr>
          <p:nvPr/>
        </p:nvSpPr>
        <p:spPr bwMode="auto">
          <a:xfrm>
            <a:off x="1088329" y="2003840"/>
            <a:ext cx="35058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Calibri" panose="020F0502020204030204" pitchFamily="34" charset="0"/>
              </a:rPr>
              <a:t>For a </a:t>
            </a:r>
            <a:r>
              <a:rPr lang="en-GB" altLang="en-US" sz="1800" b="1" dirty="0">
                <a:solidFill>
                  <a:schemeClr val="tx1"/>
                </a:solidFill>
                <a:latin typeface="Calibri" panose="020F0502020204030204" pitchFamily="34" charset="0"/>
              </a:rPr>
              <a:t>“normal incidence” </a:t>
            </a:r>
            <a:r>
              <a:rPr lang="en-GB" altLang="en-US" sz="1800" dirty="0">
                <a:solidFill>
                  <a:schemeClr val="tx1"/>
                </a:solidFill>
                <a:latin typeface="Calibri" panose="020F0502020204030204" pitchFamily="34" charset="0"/>
              </a:rPr>
              <a:t>reflection</a:t>
            </a:r>
          </a:p>
        </p:txBody>
      </p:sp>
      <p:sp>
        <p:nvSpPr>
          <p:cNvPr id="64535" name="TextBox 33"/>
          <p:cNvSpPr txBox="1">
            <a:spLocks noChangeArrowheads="1"/>
          </p:cNvSpPr>
          <p:nvPr/>
        </p:nvSpPr>
        <p:spPr bwMode="auto">
          <a:xfrm>
            <a:off x="2102322" y="2568596"/>
            <a:ext cx="1014412"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tx1"/>
                </a:solidFill>
                <a:latin typeface="Calibri" panose="020F0502020204030204" pitchFamily="34" charset="0"/>
              </a:rPr>
              <a:t>t=2z/v</a:t>
            </a:r>
          </a:p>
        </p:txBody>
      </p:sp>
      <p:cxnSp>
        <p:nvCxnSpPr>
          <p:cNvPr id="36" name="Straight Arrow Connector 35"/>
          <p:cNvCxnSpPr/>
          <p:nvPr/>
        </p:nvCxnSpPr>
        <p:spPr>
          <a:xfrm>
            <a:off x="5965826" y="1577976"/>
            <a:ext cx="9525" cy="10445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975350" y="1919289"/>
            <a:ext cx="0" cy="4016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5975350" y="1562100"/>
            <a:ext cx="46038" cy="460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4539" name="TextBox 37"/>
          <p:cNvSpPr txBox="1">
            <a:spLocks noChangeArrowheads="1"/>
          </p:cNvSpPr>
          <p:nvPr/>
        </p:nvSpPr>
        <p:spPr bwMode="auto">
          <a:xfrm>
            <a:off x="1045370" y="3244255"/>
            <a:ext cx="35222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Calibri" panose="020F0502020204030204" pitchFamily="34" charset="0"/>
              </a:rPr>
              <a:t>t = Two Way Travel Time (TWTT)</a:t>
            </a:r>
          </a:p>
        </p:txBody>
      </p:sp>
      <p:sp>
        <p:nvSpPr>
          <p:cNvPr id="44" name="Oval 43"/>
          <p:cNvSpPr/>
          <p:nvPr/>
        </p:nvSpPr>
        <p:spPr>
          <a:xfrm>
            <a:off x="6035676" y="4833938"/>
            <a:ext cx="80963" cy="1000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4541" name="TextBox 44"/>
          <p:cNvSpPr txBox="1">
            <a:spLocks noChangeArrowheads="1"/>
          </p:cNvSpPr>
          <p:nvPr/>
        </p:nvSpPr>
        <p:spPr bwMode="auto">
          <a:xfrm>
            <a:off x="6013450" y="4579939"/>
            <a:ext cx="4143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rgbClr val="FF0000"/>
                </a:solidFill>
              </a:rPr>
              <a:t>R1</a:t>
            </a:r>
          </a:p>
        </p:txBody>
      </p:sp>
      <p:sp>
        <p:nvSpPr>
          <p:cNvPr id="64542" name="TextBox 31"/>
          <p:cNvSpPr txBox="1">
            <a:spLocks noChangeArrowheads="1"/>
          </p:cNvSpPr>
          <p:nvPr/>
        </p:nvSpPr>
        <p:spPr bwMode="auto">
          <a:xfrm>
            <a:off x="9144000" y="2881314"/>
            <a:ext cx="8842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V2&gt;V1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16416" y="115888"/>
            <a:ext cx="9064653" cy="450850"/>
          </a:xfrm>
        </p:spPr>
        <p:txBody>
          <a:bodyPr/>
          <a:lstStyle/>
          <a:p>
            <a:r>
              <a:rPr lang="en-GB" altLang="en-US" dirty="0">
                <a:latin typeface="Calibri" panose="020F0502020204030204" pitchFamily="34" charset="0"/>
              </a:rPr>
              <a:t>Seismic wave propagation – refraction/transmission</a:t>
            </a:r>
          </a:p>
        </p:txBody>
      </p:sp>
      <p:pic>
        <p:nvPicPr>
          <p:cNvPr id="2" name="Picture 1"/>
          <p:cNvPicPr>
            <a:picLocks noChangeAspect="1"/>
          </p:cNvPicPr>
          <p:nvPr/>
        </p:nvPicPr>
        <p:blipFill>
          <a:blip r:embed="rId3"/>
          <a:stretch>
            <a:fillRect/>
          </a:stretch>
        </p:blipFill>
        <p:spPr>
          <a:xfrm>
            <a:off x="2929709" y="898567"/>
            <a:ext cx="6052777" cy="3735217"/>
          </a:xfrm>
          <a:prstGeom prst="rect">
            <a:avLst/>
          </a:prstGeom>
        </p:spPr>
      </p:pic>
      <p:sp>
        <p:nvSpPr>
          <p:cNvPr id="7" name="TextBox 35"/>
          <p:cNvSpPr txBox="1">
            <a:spLocks noChangeArrowheads="1"/>
          </p:cNvSpPr>
          <p:nvPr/>
        </p:nvSpPr>
        <p:spPr bwMode="auto">
          <a:xfrm>
            <a:off x="1583415" y="5060511"/>
            <a:ext cx="12731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rPr>
              <a:t>Snell’s law</a:t>
            </a:r>
          </a:p>
        </p:txBody>
      </p:sp>
      <p:pic>
        <p:nvPicPr>
          <p:cNvPr id="3" name="Picture 2"/>
          <p:cNvPicPr>
            <a:picLocks noChangeAspect="1"/>
          </p:cNvPicPr>
          <p:nvPr/>
        </p:nvPicPr>
        <p:blipFill>
          <a:blip r:embed="rId4"/>
          <a:stretch>
            <a:fillRect/>
          </a:stretch>
        </p:blipFill>
        <p:spPr>
          <a:xfrm>
            <a:off x="4656149" y="4904085"/>
            <a:ext cx="2371725" cy="1676400"/>
          </a:xfrm>
          <a:prstGeom prst="rect">
            <a:avLst/>
          </a:prstGeom>
        </p:spPr>
      </p:pic>
      <p:pic>
        <p:nvPicPr>
          <p:cNvPr id="5" name="Picture 4"/>
          <p:cNvPicPr>
            <a:picLocks noChangeAspect="1"/>
          </p:cNvPicPr>
          <p:nvPr/>
        </p:nvPicPr>
        <p:blipFill>
          <a:blip r:embed="rId5"/>
          <a:stretch>
            <a:fillRect/>
          </a:stretch>
        </p:blipFill>
        <p:spPr>
          <a:xfrm>
            <a:off x="7409806" y="4904085"/>
            <a:ext cx="2562225" cy="162877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322140" y="5453525"/>
                <a:ext cx="3143043" cy="770211"/>
              </a:xfrm>
              <a:prstGeom prst="rect">
                <a:avLst/>
              </a:prstGeom>
              <a:noFill/>
            </p:spPr>
            <p:txBody>
              <a:bodyPr wrap="square" rtlCol="0">
                <a:spAutoFit/>
              </a:bodyPr>
              <a:lstStyle/>
              <a:p>
                <a14:m>
                  <m:oMath xmlns:m="http://schemas.openxmlformats.org/officeDocument/2006/math">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𝑠𝑖𝑛</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1</m:t>
                            </m:r>
                          </m:sub>
                        </m:sSub>
                      </m:num>
                      <m:den>
                        <m:r>
                          <a:rPr lang="en-GB" sz="2800" b="0" i="1" smtClean="0">
                            <a:latin typeface="Cambria Math" panose="02040503050406030204" pitchFamily="18" charset="0"/>
                          </a:rPr>
                          <m:t>𝑠𝑖𝑛</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2</m:t>
                            </m:r>
                          </m:sub>
                        </m:sSub>
                      </m:den>
                    </m:f>
                    <m:r>
                      <a:rPr lang="en-GB" sz="2800" b="0" i="1" smtClean="0">
                        <a:latin typeface="Cambria Math" panose="02040503050406030204" pitchFamily="18" charset="0"/>
                        <a:ea typeface="Cambria Math" panose="02040503050406030204" pitchFamily="18" charset="0"/>
                      </a:rPr>
                      <m:t>= </m:t>
                    </m:r>
                    <m:f>
                      <m:fPr>
                        <m:ctrlPr>
                          <a:rPr lang="en-GB" sz="2800" b="0" i="1" smtClean="0">
                            <a:latin typeface="Cambria Math" panose="02040503050406030204" pitchFamily="18" charset="0"/>
                            <a:ea typeface="Cambria Math" panose="02040503050406030204" pitchFamily="18" charset="0"/>
                          </a:rPr>
                        </m:ctrlPr>
                      </m:fPr>
                      <m:num>
                        <m:sSub>
                          <m:sSubPr>
                            <m:ctrlPr>
                              <a:rPr lang="en-GB" sz="2800" b="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𝑣</m:t>
                            </m:r>
                          </m:e>
                          <m:sub>
                            <m:r>
                              <a:rPr lang="en-GB" sz="2800" b="0" i="1" smtClean="0">
                                <a:latin typeface="Cambria Math" panose="02040503050406030204" pitchFamily="18" charset="0"/>
                                <a:ea typeface="Cambria Math" panose="02040503050406030204" pitchFamily="18" charset="0"/>
                              </a:rPr>
                              <m:t>1</m:t>
                            </m:r>
                          </m:sub>
                        </m:sSub>
                      </m:num>
                      <m:den>
                        <m:sSub>
                          <m:sSubPr>
                            <m:ctrlPr>
                              <a:rPr lang="en-GB" sz="2800" b="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𝑣</m:t>
                            </m:r>
                          </m:e>
                          <m:sub>
                            <m:r>
                              <a:rPr lang="en-GB" sz="2800" b="0" i="1" smtClean="0">
                                <a:latin typeface="Cambria Math" panose="02040503050406030204" pitchFamily="18" charset="0"/>
                                <a:ea typeface="Cambria Math" panose="02040503050406030204" pitchFamily="18" charset="0"/>
                              </a:rPr>
                              <m:t>2</m:t>
                            </m:r>
                          </m:sub>
                        </m:sSub>
                      </m:den>
                    </m:f>
                  </m:oMath>
                </a14:m>
                <a:r>
                  <a:rPr lang="en-GB"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1322140" y="5453525"/>
                <a:ext cx="3143043" cy="770211"/>
              </a:xfrm>
              <a:prstGeom prst="rect">
                <a:avLst/>
              </a:prstGeom>
              <a:blipFill rotWithShape="0">
                <a:blip r:embed="rId6"/>
                <a:stretch>
                  <a:fillRect/>
                </a:stretch>
              </a:blipFill>
            </p:spPr>
            <p:txBody>
              <a:bodyPr/>
              <a:lstStyle/>
              <a:p>
                <a:r>
                  <a:rPr lang="en-GB">
                    <a:noFill/>
                  </a:rPr>
                  <a:t> </a:t>
                </a:r>
              </a:p>
            </p:txBody>
          </p:sp>
        </mc:Fallback>
      </mc:AlternateContent>
      <p:sp>
        <p:nvSpPr>
          <p:cNvPr id="10" name="TextBox 9"/>
          <p:cNvSpPr txBox="1"/>
          <p:nvPr/>
        </p:nvSpPr>
        <p:spPr>
          <a:xfrm>
            <a:off x="421032" y="6378971"/>
            <a:ext cx="3780202" cy="307777"/>
          </a:xfrm>
          <a:prstGeom prst="rect">
            <a:avLst/>
          </a:prstGeom>
          <a:noFill/>
        </p:spPr>
        <p:txBody>
          <a:bodyPr wrap="none" rtlCol="0">
            <a:spAutoFit/>
          </a:bodyPr>
          <a:lstStyle/>
          <a:p>
            <a:r>
              <a:rPr lang="en-GB" sz="1400" dirty="0"/>
              <a:t>i</a:t>
            </a:r>
            <a:r>
              <a:rPr lang="en-GB" sz="1400" baseline="-25000" dirty="0"/>
              <a:t>1</a:t>
            </a:r>
            <a:r>
              <a:rPr lang="en-GB" sz="1400" dirty="0"/>
              <a:t> = angle of incidence, i</a:t>
            </a:r>
            <a:r>
              <a:rPr lang="en-GB" sz="1400" baseline="-25000" dirty="0"/>
              <a:t>2</a:t>
            </a:r>
            <a:r>
              <a:rPr lang="en-GB" sz="1400" dirty="0"/>
              <a:t> = angle of refraction</a:t>
            </a:r>
          </a:p>
        </p:txBody>
      </p:sp>
      <p:sp>
        <p:nvSpPr>
          <p:cNvPr id="11" name="TextBox 10"/>
          <p:cNvSpPr txBox="1"/>
          <p:nvPr/>
        </p:nvSpPr>
        <p:spPr>
          <a:xfrm>
            <a:off x="204287" y="1347079"/>
            <a:ext cx="2758256" cy="1200329"/>
          </a:xfrm>
          <a:prstGeom prst="rect">
            <a:avLst/>
          </a:prstGeom>
          <a:noFill/>
        </p:spPr>
        <p:txBody>
          <a:bodyPr wrap="none" rtlCol="0">
            <a:spAutoFit/>
          </a:bodyPr>
          <a:lstStyle/>
          <a:p>
            <a:r>
              <a:rPr lang="en-GB" sz="2400" dirty="0">
                <a:latin typeface="Calibri" panose="020F0502020204030204" pitchFamily="34" charset="0"/>
              </a:rPr>
              <a:t>Refracted arrival</a:t>
            </a:r>
          </a:p>
          <a:p>
            <a:r>
              <a:rPr lang="en-GB" sz="2400" dirty="0">
                <a:latin typeface="Calibri" panose="020F0502020204030204" pitchFamily="34" charset="0"/>
              </a:rPr>
              <a:t>Sometimes called </a:t>
            </a:r>
          </a:p>
          <a:p>
            <a:r>
              <a:rPr lang="en-GB" sz="2400" dirty="0">
                <a:latin typeface="Calibri" panose="020F0502020204030204" pitchFamily="34" charset="0"/>
              </a:rPr>
              <a:t>“transmitted arrival”</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6" descr="shot_gath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1438276"/>
            <a:ext cx="5305425" cy="401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09813"/>
            <a:ext cx="40767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8" name="TextBox 7"/>
          <p:cNvSpPr txBox="1">
            <a:spLocks noChangeArrowheads="1"/>
          </p:cNvSpPr>
          <p:nvPr/>
        </p:nvSpPr>
        <p:spPr bwMode="auto">
          <a:xfrm>
            <a:off x="7954963" y="4351338"/>
            <a:ext cx="14795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Direct arrival</a:t>
            </a:r>
          </a:p>
        </p:txBody>
      </p:sp>
      <p:cxnSp>
        <p:nvCxnSpPr>
          <p:cNvPr id="10" name="Straight Arrow Connector 9"/>
          <p:cNvCxnSpPr/>
          <p:nvPr/>
        </p:nvCxnSpPr>
        <p:spPr>
          <a:xfrm flipH="1" flipV="1">
            <a:off x="7583488" y="4491039"/>
            <a:ext cx="311150" cy="412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710" name="TextBox 10"/>
          <p:cNvSpPr txBox="1">
            <a:spLocks noChangeArrowheads="1"/>
          </p:cNvSpPr>
          <p:nvPr/>
        </p:nvSpPr>
        <p:spPr bwMode="auto">
          <a:xfrm>
            <a:off x="6467476" y="3617913"/>
            <a:ext cx="12112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Reflection</a:t>
            </a:r>
          </a:p>
        </p:txBody>
      </p:sp>
      <p:sp>
        <p:nvSpPr>
          <p:cNvPr id="72711" name="TextBox 11"/>
          <p:cNvSpPr txBox="1">
            <a:spLocks noChangeArrowheads="1"/>
          </p:cNvSpPr>
          <p:nvPr/>
        </p:nvSpPr>
        <p:spPr bwMode="auto">
          <a:xfrm>
            <a:off x="9080501" y="3235326"/>
            <a:ext cx="1338263"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Refracted</a:t>
            </a:r>
          </a:p>
          <a:p>
            <a:pPr eaLnBrk="1" hangingPunct="1">
              <a:spcBef>
                <a:spcPct val="0"/>
              </a:spcBef>
              <a:buFontTx/>
              <a:buNone/>
            </a:pPr>
            <a:r>
              <a:rPr lang="en-GB" altLang="en-US" sz="1800">
                <a:solidFill>
                  <a:srgbClr val="FF0000"/>
                </a:solidFill>
              </a:rPr>
              <a:t>head wave</a:t>
            </a:r>
          </a:p>
        </p:txBody>
      </p:sp>
      <p:cxnSp>
        <p:nvCxnSpPr>
          <p:cNvPr id="14" name="Straight Arrow Connector 13"/>
          <p:cNvCxnSpPr/>
          <p:nvPr/>
        </p:nvCxnSpPr>
        <p:spPr>
          <a:xfrm flipH="1" flipV="1">
            <a:off x="9974264" y="3024189"/>
            <a:ext cx="20637" cy="2619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713" name="TextBox 14"/>
          <p:cNvSpPr txBox="1">
            <a:spLocks noChangeArrowheads="1"/>
          </p:cNvSpPr>
          <p:nvPr/>
        </p:nvSpPr>
        <p:spPr bwMode="auto">
          <a:xfrm>
            <a:off x="7127875" y="1074738"/>
            <a:ext cx="18478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b="1">
                <a:solidFill>
                  <a:schemeClr val="tx1"/>
                </a:solidFill>
                <a:latin typeface="Cambria" panose="02040503050406030204" pitchFamily="18" charset="0"/>
              </a:rPr>
              <a:t>Shot Gather</a:t>
            </a:r>
          </a:p>
        </p:txBody>
      </p:sp>
      <p:sp>
        <p:nvSpPr>
          <p:cNvPr id="72714" name="Rectangle 15"/>
          <p:cNvSpPr>
            <a:spLocks noChangeArrowheads="1"/>
          </p:cNvSpPr>
          <p:nvPr/>
        </p:nvSpPr>
        <p:spPr bwMode="auto">
          <a:xfrm>
            <a:off x="6207127" y="5605464"/>
            <a:ext cx="4572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Calibri" panose="020F0502020204030204" pitchFamily="34" charset="0"/>
              </a:rPr>
              <a:t>Seismic traces from a single shot are grouped together to form a shot gather</a:t>
            </a:r>
          </a:p>
        </p:txBody>
      </p:sp>
      <p:sp>
        <p:nvSpPr>
          <p:cNvPr id="72715" name="Title 1"/>
          <p:cNvSpPr>
            <a:spLocks noGrp="1"/>
          </p:cNvSpPr>
          <p:nvPr>
            <p:ph type="title"/>
          </p:nvPr>
        </p:nvSpPr>
        <p:spPr/>
        <p:txBody>
          <a:bodyPr/>
          <a:lstStyle/>
          <a:p>
            <a:r>
              <a:rPr lang="en-GB" altLang="en-US" dirty="0">
                <a:latin typeface="Calibri" panose="020F0502020204030204" pitchFamily="34" charset="0"/>
              </a:rPr>
              <a:t>Seismic wave propagation</a:t>
            </a:r>
          </a:p>
        </p:txBody>
      </p:sp>
      <p:sp>
        <p:nvSpPr>
          <p:cNvPr id="12" name="Freeform 11"/>
          <p:cNvSpPr/>
          <p:nvPr/>
        </p:nvSpPr>
        <p:spPr>
          <a:xfrm>
            <a:off x="3264256" y="3595052"/>
            <a:ext cx="210147" cy="1221797"/>
          </a:xfrm>
          <a:custGeom>
            <a:avLst/>
            <a:gdLst>
              <a:gd name="connsiteX0" fmla="*/ 115677 w 187287"/>
              <a:gd name="connsiteY0" fmla="*/ 0 h 1371600"/>
              <a:gd name="connsiteX1" fmla="*/ 0 w 187287"/>
              <a:gd name="connsiteY1" fmla="*/ 82626 h 1371600"/>
              <a:gd name="connsiteX2" fmla="*/ 33051 w 187287"/>
              <a:gd name="connsiteY2" fmla="*/ 1371600 h 1371600"/>
              <a:gd name="connsiteX3" fmla="*/ 187287 w 187287"/>
              <a:gd name="connsiteY3" fmla="*/ 1311007 h 1371600"/>
              <a:gd name="connsiteX4" fmla="*/ 154236 w 187287"/>
              <a:gd name="connsiteY4" fmla="*/ 60593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87" h="1371600">
                <a:moveTo>
                  <a:pt x="115677" y="0"/>
                </a:moveTo>
                <a:lnTo>
                  <a:pt x="0" y="82626"/>
                </a:lnTo>
                <a:lnTo>
                  <a:pt x="33051" y="1371600"/>
                </a:lnTo>
                <a:lnTo>
                  <a:pt x="187287" y="1311007"/>
                </a:lnTo>
                <a:lnTo>
                  <a:pt x="154236" y="60593"/>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3428683" y="3415503"/>
            <a:ext cx="8162" cy="149278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GB" altLang="en-US" dirty="0"/>
              <a:t>Acoustic impedance</a:t>
            </a:r>
          </a:p>
        </p:txBody>
      </p:sp>
      <p:sp>
        <p:nvSpPr>
          <p:cNvPr id="5" name="Content Placeholder 2"/>
          <p:cNvSpPr>
            <a:spLocks noGrp="1"/>
          </p:cNvSpPr>
          <p:nvPr>
            <p:ph idx="1"/>
          </p:nvPr>
        </p:nvSpPr>
        <p:spPr>
          <a:xfrm>
            <a:off x="1905001" y="887413"/>
            <a:ext cx="8208963" cy="3048000"/>
          </a:xfrm>
        </p:spPr>
        <p:txBody>
          <a:bodyPr/>
          <a:lstStyle/>
          <a:p>
            <a:pPr>
              <a:defRPr/>
            </a:pPr>
            <a:r>
              <a:rPr lang="en-US" sz="2000" dirty="0"/>
              <a:t>The amount of energy reflected back from each interface is dependent on the Acoustic Impedance (Z) contrast. </a:t>
            </a:r>
          </a:p>
          <a:p>
            <a:pPr marL="0" indent="0">
              <a:spcBef>
                <a:spcPts val="200"/>
              </a:spcBef>
              <a:buNone/>
              <a:defRPr/>
            </a:pPr>
            <a:endParaRPr lang="en-US" sz="2000" dirty="0"/>
          </a:p>
          <a:p>
            <a:pPr>
              <a:defRPr/>
            </a:pPr>
            <a:r>
              <a:rPr lang="en-US" sz="2000" dirty="0"/>
              <a:t>The acoustic impedance for a medium is defined as the product of density and P-wave velocity:</a:t>
            </a:r>
          </a:p>
          <a:p>
            <a:pPr marL="0" indent="0">
              <a:buNone/>
              <a:defRPr/>
            </a:pPr>
            <a:r>
              <a:rPr lang="en-US" sz="2000" dirty="0"/>
              <a:t>                                                   Z = </a:t>
            </a:r>
            <a:r>
              <a:rPr lang="en-US" sz="2000" dirty="0">
                <a:latin typeface="Symbol" pitchFamily="2" charset="2"/>
              </a:rPr>
              <a:t>r</a:t>
            </a:r>
            <a:r>
              <a:rPr lang="en-US" sz="2000" dirty="0"/>
              <a:t> x V</a:t>
            </a:r>
          </a:p>
          <a:p>
            <a:pPr marL="0" indent="0">
              <a:buNone/>
              <a:defRPr/>
            </a:pPr>
            <a:endParaRPr lang="en-US" sz="2000" dirty="0"/>
          </a:p>
          <a:p>
            <a:pPr>
              <a:defRPr/>
            </a:pPr>
            <a:r>
              <a:rPr lang="en-US" sz="2000" dirty="0"/>
              <a:t>The acoustic impedance contrast is the relative impedance change across a boundary.</a:t>
            </a:r>
          </a:p>
        </p:txBody>
      </p:sp>
      <p:pic>
        <p:nvPicPr>
          <p:cNvPr id="76805" name="Picture 5" descr="J.Bull.SR6b.bmp                                                00000002Mac 2                          B4FD4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050" y="3951289"/>
            <a:ext cx="5715000" cy="2598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813" y="4251326"/>
            <a:ext cx="2362200" cy="127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1" name="Title 1"/>
          <p:cNvSpPr>
            <a:spLocks noGrp="1"/>
          </p:cNvSpPr>
          <p:nvPr>
            <p:ph type="title"/>
          </p:nvPr>
        </p:nvSpPr>
        <p:spPr/>
        <p:txBody>
          <a:bodyPr/>
          <a:lstStyle/>
          <a:p>
            <a:r>
              <a:rPr lang="en-US" altLang="en-US" dirty="0"/>
              <a:t>Reflection coefficients</a:t>
            </a:r>
          </a:p>
        </p:txBody>
      </p:sp>
      <p:sp>
        <p:nvSpPr>
          <p:cNvPr id="78852" name="TextBox 5"/>
          <p:cNvSpPr txBox="1">
            <a:spLocks noChangeArrowheads="1"/>
          </p:cNvSpPr>
          <p:nvPr/>
        </p:nvSpPr>
        <p:spPr bwMode="auto">
          <a:xfrm>
            <a:off x="2036763" y="1246189"/>
            <a:ext cx="1841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78853" name="TextBox 7"/>
          <p:cNvSpPr txBox="1">
            <a:spLocks noChangeArrowheads="1"/>
          </p:cNvSpPr>
          <p:nvPr/>
        </p:nvSpPr>
        <p:spPr bwMode="auto">
          <a:xfrm>
            <a:off x="2046289" y="965201"/>
            <a:ext cx="8583184" cy="214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The reflection coefficient “R” or “</a:t>
            </a:r>
            <a:r>
              <a:rPr lang="en-GB" altLang="en-US" sz="2000" dirty="0" err="1">
                <a:solidFill>
                  <a:schemeClr val="tx1"/>
                </a:solidFill>
                <a:latin typeface="+mn-lt"/>
              </a:rPr>
              <a:t>Rc</a:t>
            </a:r>
            <a:r>
              <a:rPr lang="en-GB" altLang="en-US" sz="2000" dirty="0">
                <a:solidFill>
                  <a:schemeClr val="tx1"/>
                </a:solidFill>
                <a:latin typeface="+mn-lt"/>
              </a:rPr>
              <a:t>” is the ratio of the amplitude </a:t>
            </a:r>
            <a:r>
              <a:rPr lang="en-GB" altLang="en-US" sz="2000" dirty="0" err="1">
                <a:solidFill>
                  <a:schemeClr val="tx1"/>
                </a:solidFill>
                <a:latin typeface="+mn-lt"/>
              </a:rPr>
              <a:t>a</a:t>
            </a:r>
            <a:r>
              <a:rPr lang="en-GB" altLang="en-US" sz="1800" baseline="-25000" dirty="0" err="1">
                <a:solidFill>
                  <a:schemeClr val="tx1"/>
                </a:solidFill>
                <a:latin typeface="+mn-lt"/>
              </a:rPr>
              <a:t>r</a:t>
            </a:r>
            <a:r>
              <a:rPr lang="en-GB" altLang="en-US" sz="2000" dirty="0">
                <a:solidFill>
                  <a:schemeClr val="tx1"/>
                </a:solidFill>
                <a:latin typeface="+mn-lt"/>
              </a:rPr>
              <a:t> of the </a:t>
            </a:r>
          </a:p>
          <a:p>
            <a:pPr eaLnBrk="1" hangingPunct="1">
              <a:spcBef>
                <a:spcPct val="0"/>
              </a:spcBef>
              <a:buFontTx/>
              <a:buNone/>
            </a:pPr>
            <a:r>
              <a:rPr lang="en-GB" altLang="en-US" sz="2000" dirty="0">
                <a:solidFill>
                  <a:schemeClr val="tx1"/>
                </a:solidFill>
                <a:latin typeface="+mn-lt"/>
              </a:rPr>
              <a:t>reflected ray to the amplitude </a:t>
            </a:r>
            <a:r>
              <a:rPr lang="en-GB" altLang="en-US" sz="2000" dirty="0" err="1">
                <a:solidFill>
                  <a:schemeClr val="tx1"/>
                </a:solidFill>
                <a:latin typeface="+mn-lt"/>
              </a:rPr>
              <a:t>a</a:t>
            </a:r>
            <a:r>
              <a:rPr lang="en-GB" altLang="en-US" sz="2000" baseline="-25000" dirty="0" err="1">
                <a:solidFill>
                  <a:schemeClr val="tx1"/>
                </a:solidFill>
                <a:latin typeface="+mn-lt"/>
              </a:rPr>
              <a:t>o</a:t>
            </a:r>
            <a:r>
              <a:rPr lang="en-GB" altLang="en-US" sz="2000" dirty="0">
                <a:solidFill>
                  <a:schemeClr val="tx1"/>
                </a:solidFill>
                <a:latin typeface="+mn-lt"/>
              </a:rPr>
              <a:t> of the incident ray</a:t>
            </a:r>
          </a:p>
          <a:p>
            <a:pPr eaLnBrk="1" hangingPunct="1">
              <a:spcBef>
                <a:spcPct val="0"/>
              </a:spcBef>
              <a:buFontTx/>
              <a:buNone/>
            </a:pPr>
            <a:endParaRPr lang="en-GB" altLang="en-US" sz="2000" baseline="-25000" dirty="0">
              <a:solidFill>
                <a:schemeClr val="tx1"/>
              </a:solidFill>
              <a:latin typeface="+mn-lt"/>
            </a:endParaRPr>
          </a:p>
          <a:p>
            <a:pPr eaLnBrk="1" hangingPunct="1">
              <a:spcBef>
                <a:spcPct val="0"/>
              </a:spcBef>
              <a:buFontTx/>
              <a:buNone/>
            </a:pPr>
            <a:r>
              <a:rPr lang="en-GB" altLang="en-US" sz="2000" dirty="0">
                <a:solidFill>
                  <a:schemeClr val="tx1"/>
                </a:solidFill>
                <a:latin typeface="+mn-lt"/>
              </a:rPr>
              <a:t>R = </a:t>
            </a:r>
            <a:r>
              <a:rPr lang="en-GB" altLang="en-US" sz="2000" dirty="0" err="1">
                <a:solidFill>
                  <a:schemeClr val="tx1"/>
                </a:solidFill>
                <a:latin typeface="+mn-lt"/>
              </a:rPr>
              <a:t>a</a:t>
            </a:r>
            <a:r>
              <a:rPr lang="en-GB" altLang="en-US" sz="2000" baseline="-25000" dirty="0" err="1">
                <a:solidFill>
                  <a:schemeClr val="tx1"/>
                </a:solidFill>
                <a:latin typeface="+mn-lt"/>
              </a:rPr>
              <a:t>r</a:t>
            </a:r>
            <a:r>
              <a:rPr lang="en-GB" altLang="en-US" sz="2000" dirty="0">
                <a:solidFill>
                  <a:schemeClr val="tx1"/>
                </a:solidFill>
                <a:latin typeface="+mn-lt"/>
              </a:rPr>
              <a:t>/</a:t>
            </a:r>
            <a:r>
              <a:rPr lang="en-GB" altLang="en-US" sz="2000" dirty="0" err="1">
                <a:solidFill>
                  <a:schemeClr val="tx1"/>
                </a:solidFill>
                <a:latin typeface="+mn-lt"/>
              </a:rPr>
              <a:t>a</a:t>
            </a:r>
            <a:r>
              <a:rPr lang="en-GB" altLang="en-US" sz="2000" baseline="-25000" dirty="0" err="1">
                <a:solidFill>
                  <a:schemeClr val="tx1"/>
                </a:solidFill>
                <a:latin typeface="+mn-lt"/>
              </a:rPr>
              <a:t>o</a:t>
            </a:r>
            <a:endParaRPr lang="en-GB" altLang="en-US" sz="2000" baseline="-25000" dirty="0">
              <a:solidFill>
                <a:schemeClr val="tx1"/>
              </a:solidFill>
              <a:latin typeface="+mn-lt"/>
            </a:endParaRPr>
          </a:p>
          <a:p>
            <a:pPr eaLnBrk="1" hangingPunct="1">
              <a:spcBef>
                <a:spcPct val="0"/>
              </a:spcBef>
            </a:pPr>
            <a:endParaRPr lang="en-GB" altLang="en-US" sz="2000" dirty="0">
              <a:solidFill>
                <a:schemeClr val="tx1"/>
              </a:solidFill>
              <a:latin typeface="+mn-lt"/>
            </a:endParaRPr>
          </a:p>
          <a:p>
            <a:pPr eaLnBrk="1" hangingPunct="1">
              <a:spcBef>
                <a:spcPct val="0"/>
              </a:spcBef>
            </a:pPr>
            <a:r>
              <a:rPr lang="en-GB" altLang="en-US" sz="2000" dirty="0">
                <a:solidFill>
                  <a:schemeClr val="tx1"/>
                </a:solidFill>
                <a:latin typeface="+mn-lt"/>
              </a:rPr>
              <a:t> The reflection coefficient can also be written in terms of the acoustic</a:t>
            </a:r>
          </a:p>
          <a:p>
            <a:pPr eaLnBrk="1" hangingPunct="1">
              <a:spcBef>
                <a:spcPct val="0"/>
              </a:spcBef>
              <a:buFontTx/>
              <a:buNone/>
            </a:pPr>
            <a:r>
              <a:rPr lang="en-GB" altLang="en-US" sz="2000" dirty="0">
                <a:solidFill>
                  <a:schemeClr val="tx1"/>
                </a:solidFill>
                <a:latin typeface="+mn-lt"/>
              </a:rPr>
              <a:t>impedance across a boundary. For a “normal incidence” ray:</a:t>
            </a:r>
          </a:p>
        </p:txBody>
      </p:sp>
      <p:pic>
        <p:nvPicPr>
          <p:cNvPr id="78854" name="Picture 5" descr="J.Bull.SR6b.bmp                                                00000002Mac 2                          B4FD41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5014" y="4805364"/>
            <a:ext cx="3813175" cy="173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5"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78856"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7885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901" y="5438775"/>
            <a:ext cx="2765425" cy="1189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8" name="Straight Connector 17"/>
          <p:cNvCxnSpPr/>
          <p:nvPr/>
        </p:nvCxnSpPr>
        <p:spPr>
          <a:xfrm>
            <a:off x="3714751" y="4843463"/>
            <a:ext cx="9525" cy="10144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43313" y="5043488"/>
            <a:ext cx="76200" cy="619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710782" y="5039519"/>
            <a:ext cx="76200" cy="619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653632" y="5496719"/>
            <a:ext cx="76200" cy="619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14750" y="5495926"/>
            <a:ext cx="76200" cy="619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8863" name="TextBox 29"/>
          <p:cNvSpPr txBox="1">
            <a:spLocks noChangeArrowheads="1"/>
          </p:cNvSpPr>
          <p:nvPr/>
        </p:nvSpPr>
        <p:spPr bwMode="auto">
          <a:xfrm>
            <a:off x="3395664" y="4471988"/>
            <a:ext cx="782637"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100">
                <a:solidFill>
                  <a:schemeClr val="accent2"/>
                </a:solidFill>
              </a:rPr>
              <a:t>Normal </a:t>
            </a:r>
          </a:p>
          <a:p>
            <a:pPr eaLnBrk="1" hangingPunct="1">
              <a:spcBef>
                <a:spcPct val="0"/>
              </a:spcBef>
              <a:buFontTx/>
              <a:buNone/>
            </a:pPr>
            <a:r>
              <a:rPr lang="en-GB" altLang="en-US" sz="1100">
                <a:solidFill>
                  <a:schemeClr val="accent2"/>
                </a:solidFill>
              </a:rPr>
              <a:t>incidence</a:t>
            </a:r>
          </a:p>
        </p:txBody>
      </p:sp>
      <p:cxnSp>
        <p:nvCxnSpPr>
          <p:cNvPr id="32" name="Straight Connector 31"/>
          <p:cNvCxnSpPr/>
          <p:nvPr/>
        </p:nvCxnSpPr>
        <p:spPr>
          <a:xfrm>
            <a:off x="3724276" y="5868989"/>
            <a:ext cx="11113" cy="5413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652838" y="6143626"/>
            <a:ext cx="76200" cy="619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3720307" y="6139657"/>
            <a:ext cx="76200" cy="619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GB" altLang="en-US" dirty="0">
                <a:latin typeface="Calibri" panose="020F0502020204030204" pitchFamily="34" charset="0"/>
              </a:rPr>
              <a:t>Reflection coefficients</a:t>
            </a: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14" y="2740025"/>
            <a:ext cx="7475537" cy="195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038" y="4767263"/>
            <a:ext cx="7626350" cy="1858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4" y="814389"/>
            <a:ext cx="7443787" cy="1881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9" y="3787776"/>
            <a:ext cx="4733925" cy="282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itle 1"/>
          <p:cNvSpPr>
            <a:spLocks noGrp="1"/>
          </p:cNvSpPr>
          <p:nvPr>
            <p:ph type="title"/>
          </p:nvPr>
        </p:nvSpPr>
        <p:spPr/>
        <p:txBody>
          <a:bodyPr/>
          <a:lstStyle/>
          <a:p>
            <a:r>
              <a:rPr lang="en-US" altLang="en-US" dirty="0"/>
              <a:t>Reflection coefficients</a:t>
            </a:r>
          </a:p>
        </p:txBody>
      </p:sp>
      <p:sp>
        <p:nvSpPr>
          <p:cNvPr id="86020" name="TextBox 4"/>
          <p:cNvSpPr txBox="1">
            <a:spLocks noChangeArrowheads="1"/>
          </p:cNvSpPr>
          <p:nvPr/>
        </p:nvSpPr>
        <p:spPr bwMode="auto">
          <a:xfrm>
            <a:off x="1884364" y="855664"/>
            <a:ext cx="8421687" cy="317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If a P-wave is obliquely incident on an interface with an acoustic impedance contrast, reflected and transmitted P-waves are generated. Additionally, some of the incident compressional energy is converted into reflected and transmitted S-waves.</a:t>
            </a:r>
          </a:p>
          <a:p>
            <a:pPr eaLnBrk="1" hangingPunct="1">
              <a:spcBef>
                <a:spcPct val="0"/>
              </a:spcBef>
              <a:buFontTx/>
              <a:buNone/>
            </a:pPr>
            <a:endParaRPr lang="en-GB" altLang="en-US" sz="2000" dirty="0">
              <a:solidFill>
                <a:schemeClr val="tx1"/>
              </a:solidFill>
              <a:latin typeface="+mn-lt"/>
            </a:endParaRPr>
          </a:p>
          <a:p>
            <a:pPr eaLnBrk="1" hangingPunct="1">
              <a:spcBef>
                <a:spcPct val="0"/>
              </a:spcBef>
            </a:pPr>
            <a:r>
              <a:rPr lang="en-GB" altLang="en-US" sz="2000" dirty="0">
                <a:solidFill>
                  <a:schemeClr val="tx1"/>
                </a:solidFill>
                <a:latin typeface="+mn-lt"/>
              </a:rPr>
              <a:t> The amplitudes of the four phases are now a function of the angle of</a:t>
            </a:r>
          </a:p>
          <a:p>
            <a:pPr eaLnBrk="1" hangingPunct="1">
              <a:spcBef>
                <a:spcPct val="0"/>
              </a:spcBef>
              <a:buFontTx/>
              <a:buNone/>
            </a:pPr>
            <a:r>
              <a:rPr lang="en-GB" altLang="en-US" sz="2000" dirty="0">
                <a:solidFill>
                  <a:schemeClr val="tx1"/>
                </a:solidFill>
                <a:latin typeface="+mn-lt"/>
              </a:rPr>
              <a:t>   incidence and the simple Reflection coefficient equation breaks-down</a:t>
            </a:r>
          </a:p>
          <a:p>
            <a:pPr eaLnBrk="1" hangingPunct="1">
              <a:spcBef>
                <a:spcPct val="0"/>
              </a:spcBef>
            </a:pPr>
            <a:endParaRPr lang="en-GB" altLang="en-US" sz="2000" dirty="0">
              <a:solidFill>
                <a:schemeClr val="tx1"/>
              </a:solidFill>
              <a:latin typeface="+mn-lt"/>
            </a:endParaRPr>
          </a:p>
          <a:p>
            <a:pPr eaLnBrk="1" hangingPunct="1">
              <a:spcBef>
                <a:spcPct val="0"/>
              </a:spcBef>
            </a:pPr>
            <a:r>
              <a:rPr lang="en-GB" altLang="en-US" sz="2000" dirty="0">
                <a:solidFill>
                  <a:schemeClr val="tx1"/>
                </a:solidFill>
                <a:latin typeface="+mn-lt"/>
              </a:rPr>
              <a:t> The amplitudes instead can be determined from the more complex    </a:t>
            </a:r>
            <a:r>
              <a:rPr lang="en-GB" altLang="en-US" sz="2000" dirty="0" err="1">
                <a:solidFill>
                  <a:schemeClr val="tx1"/>
                </a:solidFill>
                <a:latin typeface="+mn-lt"/>
              </a:rPr>
              <a:t>Zoeppritz’s</a:t>
            </a:r>
            <a:r>
              <a:rPr lang="en-GB" altLang="en-US" sz="2000" dirty="0">
                <a:solidFill>
                  <a:schemeClr val="tx1"/>
                </a:solidFill>
                <a:latin typeface="+mn-lt"/>
              </a:rPr>
              <a:t> equations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4FB0D4-471C-414C-B0AE-FE83A527E1D8}"/>
              </a:ext>
            </a:extLst>
          </p:cNvPr>
          <p:cNvSpPr>
            <a:spLocks noGrp="1"/>
          </p:cNvSpPr>
          <p:nvPr>
            <p:ph type="title"/>
          </p:nvPr>
        </p:nvSpPr>
        <p:spPr>
          <a:xfrm>
            <a:off x="313855" y="142083"/>
            <a:ext cx="7305675" cy="450850"/>
          </a:xfrm>
        </p:spPr>
        <p:txBody>
          <a:bodyPr/>
          <a:lstStyle/>
          <a:p>
            <a:r>
              <a:rPr lang="en-GB" altLang="en-US" dirty="0">
                <a:latin typeface="Calibri" panose="020F0502020204030204" pitchFamily="34" charset="0"/>
              </a:rPr>
              <a:t>The convolution model of the Earth</a:t>
            </a:r>
          </a:p>
        </p:txBody>
      </p:sp>
      <p:pic>
        <p:nvPicPr>
          <p:cNvPr id="7" name="Picture 6" descr="Diagram&#10;&#10;Description automatically generated">
            <a:extLst>
              <a:ext uri="{FF2B5EF4-FFF2-40B4-BE49-F238E27FC236}">
                <a16:creationId xmlns:a16="http://schemas.microsoft.com/office/drawing/2014/main" id="{DDDCD9DF-0005-C142-8120-FBE124D8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55" y="995680"/>
            <a:ext cx="11569700" cy="5232400"/>
          </a:xfrm>
          <a:prstGeom prst="rect">
            <a:avLst/>
          </a:prstGeom>
        </p:spPr>
      </p:pic>
      <p:sp>
        <p:nvSpPr>
          <p:cNvPr id="8" name="TextBox 7">
            <a:extLst>
              <a:ext uri="{FF2B5EF4-FFF2-40B4-BE49-F238E27FC236}">
                <a16:creationId xmlns:a16="http://schemas.microsoft.com/office/drawing/2014/main" id="{E3048228-755E-8942-AB56-DF3D9F295FC4}"/>
              </a:ext>
            </a:extLst>
          </p:cNvPr>
          <p:cNvSpPr txBox="1"/>
          <p:nvPr/>
        </p:nvSpPr>
        <p:spPr>
          <a:xfrm>
            <a:off x="8978900" y="6446161"/>
            <a:ext cx="3018712" cy="369332"/>
          </a:xfrm>
          <a:prstGeom prst="rect">
            <a:avLst/>
          </a:prstGeom>
          <a:noFill/>
        </p:spPr>
        <p:txBody>
          <a:bodyPr wrap="none" rtlCol="0">
            <a:spAutoFit/>
          </a:bodyPr>
          <a:lstStyle/>
          <a:p>
            <a:r>
              <a:rPr lang="en-US" dirty="0" err="1"/>
              <a:t>Yanghua</a:t>
            </a:r>
            <a:r>
              <a:rPr lang="en-US" dirty="0"/>
              <a:t> Wang, pers comm</a:t>
            </a:r>
          </a:p>
        </p:txBody>
      </p:sp>
    </p:spTree>
    <p:extLst>
      <p:ext uri="{BB962C8B-B14F-4D97-AF65-F5344CB8AC3E}">
        <p14:creationId xmlns:p14="http://schemas.microsoft.com/office/powerpoint/2010/main" val="782157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4" descr="text9"/>
          <p:cNvPicPr>
            <a:picLocks noChangeAspect="1" noChangeArrowheads="1"/>
          </p:cNvPicPr>
          <p:nvPr/>
        </p:nvPicPr>
        <p:blipFill>
          <a:blip r:embed="rId3">
            <a:extLst>
              <a:ext uri="{28A0092B-C50C-407E-A947-70E740481C1C}">
                <a14:useLocalDpi xmlns:a14="http://schemas.microsoft.com/office/drawing/2010/main" val="0"/>
              </a:ext>
            </a:extLst>
          </a:blip>
          <a:srcRect l="5676" t="11787" r="4477" b="27121"/>
          <a:stretch>
            <a:fillRect/>
          </a:stretch>
        </p:blipFill>
        <p:spPr bwMode="auto">
          <a:xfrm>
            <a:off x="2003425" y="1027114"/>
            <a:ext cx="8064500" cy="386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39" name="Title 1"/>
          <p:cNvSpPr>
            <a:spLocks noGrp="1"/>
          </p:cNvSpPr>
          <p:nvPr>
            <p:ph type="title"/>
          </p:nvPr>
        </p:nvSpPr>
        <p:spPr>
          <a:xfrm>
            <a:off x="185738" y="119535"/>
            <a:ext cx="6956425" cy="450850"/>
          </a:xfrm>
        </p:spPr>
        <p:txBody>
          <a:bodyPr/>
          <a:lstStyle/>
          <a:p>
            <a:r>
              <a:rPr lang="en-GB" altLang="en-US" dirty="0">
                <a:latin typeface="Calibri" panose="020F0502020204030204" pitchFamily="34" charset="0"/>
              </a:rPr>
              <a:t>The convolution model of the Earth</a:t>
            </a:r>
          </a:p>
        </p:txBody>
      </p:sp>
      <p:cxnSp>
        <p:nvCxnSpPr>
          <p:cNvPr id="5" name="Straight Connector 4"/>
          <p:cNvCxnSpPr>
            <a:cxnSpLocks/>
          </p:cNvCxnSpPr>
          <p:nvPr/>
        </p:nvCxnSpPr>
        <p:spPr>
          <a:xfrm flipH="1">
            <a:off x="4370389" y="2514600"/>
            <a:ext cx="597217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170363" y="3540126"/>
            <a:ext cx="5943600" cy="619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149725" y="3062288"/>
            <a:ext cx="5943600" cy="619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4398963" y="3270251"/>
            <a:ext cx="5943600" cy="619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10244138" y="3033714"/>
            <a:ext cx="4238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a:solidFill>
                  <a:srgbClr val="FF0000"/>
                </a:solidFill>
              </a:rPr>
              <a:t>X</a:t>
            </a:r>
          </a:p>
        </p:txBody>
      </p:sp>
      <p:sp>
        <p:nvSpPr>
          <p:cNvPr id="91145" name="TextBox 10"/>
          <p:cNvSpPr txBox="1">
            <a:spLocks noChangeArrowheads="1"/>
          </p:cNvSpPr>
          <p:nvPr/>
        </p:nvSpPr>
        <p:spPr bwMode="auto">
          <a:xfrm>
            <a:off x="4392614" y="852488"/>
            <a:ext cx="4667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Rc</a:t>
            </a:r>
          </a:p>
        </p:txBody>
      </p:sp>
      <p:sp>
        <p:nvSpPr>
          <p:cNvPr id="91146" name="TextBox 11"/>
          <p:cNvSpPr txBox="1">
            <a:spLocks noChangeArrowheads="1"/>
          </p:cNvSpPr>
          <p:nvPr/>
        </p:nvSpPr>
        <p:spPr bwMode="auto">
          <a:xfrm>
            <a:off x="2520951" y="852488"/>
            <a:ext cx="3270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Z</a:t>
            </a:r>
          </a:p>
        </p:txBody>
      </p:sp>
      <p:sp>
        <p:nvSpPr>
          <p:cNvPr id="10" name="Freeform 9"/>
          <p:cNvSpPr/>
          <p:nvPr/>
        </p:nvSpPr>
        <p:spPr>
          <a:xfrm>
            <a:off x="8404225" y="5438775"/>
            <a:ext cx="1531938" cy="1054100"/>
          </a:xfrm>
          <a:custGeom>
            <a:avLst/>
            <a:gdLst>
              <a:gd name="connsiteX0" fmla="*/ 409303 w 1532709"/>
              <a:gd name="connsiteY0" fmla="*/ 0 h 1053737"/>
              <a:gd name="connsiteX1" fmla="*/ 357052 w 1532709"/>
              <a:gd name="connsiteY1" fmla="*/ 17417 h 1053737"/>
              <a:gd name="connsiteX2" fmla="*/ 287383 w 1532709"/>
              <a:gd name="connsiteY2" fmla="*/ 43543 h 1053737"/>
              <a:gd name="connsiteX3" fmla="*/ 243840 w 1532709"/>
              <a:gd name="connsiteY3" fmla="*/ 52252 h 1053737"/>
              <a:gd name="connsiteX4" fmla="*/ 174172 w 1532709"/>
              <a:gd name="connsiteY4" fmla="*/ 78377 h 1053737"/>
              <a:gd name="connsiteX5" fmla="*/ 156755 w 1532709"/>
              <a:gd name="connsiteY5" fmla="*/ 104503 h 1053737"/>
              <a:gd name="connsiteX6" fmla="*/ 235132 w 1532709"/>
              <a:gd name="connsiteY6" fmla="*/ 148046 h 1053737"/>
              <a:gd name="connsiteX7" fmla="*/ 383177 w 1532709"/>
              <a:gd name="connsiteY7" fmla="*/ 182880 h 1053737"/>
              <a:gd name="connsiteX8" fmla="*/ 435429 w 1532709"/>
              <a:gd name="connsiteY8" fmla="*/ 191589 h 1053737"/>
              <a:gd name="connsiteX9" fmla="*/ 470263 w 1532709"/>
              <a:gd name="connsiteY9" fmla="*/ 209006 h 1053737"/>
              <a:gd name="connsiteX10" fmla="*/ 400595 w 1532709"/>
              <a:gd name="connsiteY10" fmla="*/ 243840 h 1053737"/>
              <a:gd name="connsiteX11" fmla="*/ 209006 w 1532709"/>
              <a:gd name="connsiteY11" fmla="*/ 287383 h 1053737"/>
              <a:gd name="connsiteX12" fmla="*/ 78377 w 1532709"/>
              <a:gd name="connsiteY12" fmla="*/ 322217 h 1053737"/>
              <a:gd name="connsiteX13" fmla="*/ 43543 w 1532709"/>
              <a:gd name="connsiteY13" fmla="*/ 330926 h 1053737"/>
              <a:gd name="connsiteX14" fmla="*/ 34835 w 1532709"/>
              <a:gd name="connsiteY14" fmla="*/ 365760 h 1053737"/>
              <a:gd name="connsiteX15" fmla="*/ 322217 w 1532709"/>
              <a:gd name="connsiteY15" fmla="*/ 391886 h 1053737"/>
              <a:gd name="connsiteX16" fmla="*/ 957943 w 1532709"/>
              <a:gd name="connsiteY16" fmla="*/ 452846 h 1053737"/>
              <a:gd name="connsiteX17" fmla="*/ 1410789 w 1532709"/>
              <a:gd name="connsiteY17" fmla="*/ 487680 h 1053737"/>
              <a:gd name="connsiteX18" fmla="*/ 1463040 w 1532709"/>
              <a:gd name="connsiteY18" fmla="*/ 496389 h 1053737"/>
              <a:gd name="connsiteX19" fmla="*/ 1506583 w 1532709"/>
              <a:gd name="connsiteY19" fmla="*/ 505097 h 1053737"/>
              <a:gd name="connsiteX20" fmla="*/ 1532709 w 1532709"/>
              <a:gd name="connsiteY20" fmla="*/ 522514 h 1053737"/>
              <a:gd name="connsiteX21" fmla="*/ 1506583 w 1532709"/>
              <a:gd name="connsiteY21" fmla="*/ 539932 h 1053737"/>
              <a:gd name="connsiteX22" fmla="*/ 1314995 w 1532709"/>
              <a:gd name="connsiteY22" fmla="*/ 566057 h 1053737"/>
              <a:gd name="connsiteX23" fmla="*/ 566057 w 1532709"/>
              <a:gd name="connsiteY23" fmla="*/ 635726 h 1053737"/>
              <a:gd name="connsiteX24" fmla="*/ 113212 w 1532709"/>
              <a:gd name="connsiteY24" fmla="*/ 661852 h 1053737"/>
              <a:gd name="connsiteX25" fmla="*/ 34835 w 1532709"/>
              <a:gd name="connsiteY25" fmla="*/ 679269 h 1053737"/>
              <a:gd name="connsiteX26" fmla="*/ 0 w 1532709"/>
              <a:gd name="connsiteY26" fmla="*/ 696686 h 1053737"/>
              <a:gd name="connsiteX27" fmla="*/ 95795 w 1532709"/>
              <a:gd name="connsiteY27" fmla="*/ 740229 h 1053737"/>
              <a:gd name="connsiteX28" fmla="*/ 330926 w 1532709"/>
              <a:gd name="connsiteY28" fmla="*/ 775063 h 1053737"/>
              <a:gd name="connsiteX29" fmla="*/ 409303 w 1532709"/>
              <a:gd name="connsiteY29" fmla="*/ 775063 h 1053737"/>
              <a:gd name="connsiteX30" fmla="*/ 461555 w 1532709"/>
              <a:gd name="connsiteY30" fmla="*/ 792480 h 1053737"/>
              <a:gd name="connsiteX31" fmla="*/ 470263 w 1532709"/>
              <a:gd name="connsiteY31" fmla="*/ 818606 h 1053737"/>
              <a:gd name="connsiteX32" fmla="*/ 391886 w 1532709"/>
              <a:gd name="connsiteY32" fmla="*/ 862149 h 1053737"/>
              <a:gd name="connsiteX33" fmla="*/ 165463 w 1532709"/>
              <a:gd name="connsiteY33" fmla="*/ 931817 h 1053737"/>
              <a:gd name="connsiteX34" fmla="*/ 156755 w 1532709"/>
              <a:gd name="connsiteY34" fmla="*/ 966652 h 1053737"/>
              <a:gd name="connsiteX35" fmla="*/ 313509 w 1532709"/>
              <a:gd name="connsiteY35" fmla="*/ 1018903 h 1053737"/>
              <a:gd name="connsiteX36" fmla="*/ 426720 w 1532709"/>
              <a:gd name="connsiteY36" fmla="*/ 1053737 h 10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32709" h="1053737">
                <a:moveTo>
                  <a:pt x="409303" y="0"/>
                </a:moveTo>
                <a:lnTo>
                  <a:pt x="357052" y="17417"/>
                </a:lnTo>
                <a:lnTo>
                  <a:pt x="287383" y="43543"/>
                </a:lnTo>
                <a:lnTo>
                  <a:pt x="243840" y="52252"/>
                </a:lnTo>
                <a:lnTo>
                  <a:pt x="174172" y="78377"/>
                </a:lnTo>
                <a:lnTo>
                  <a:pt x="156755" y="104503"/>
                </a:lnTo>
                <a:lnTo>
                  <a:pt x="235132" y="148046"/>
                </a:lnTo>
                <a:lnTo>
                  <a:pt x="383177" y="182880"/>
                </a:lnTo>
                <a:lnTo>
                  <a:pt x="435429" y="191589"/>
                </a:lnTo>
                <a:lnTo>
                  <a:pt x="470263" y="209006"/>
                </a:lnTo>
                <a:lnTo>
                  <a:pt x="400595" y="243840"/>
                </a:lnTo>
                <a:lnTo>
                  <a:pt x="209006" y="287383"/>
                </a:lnTo>
                <a:lnTo>
                  <a:pt x="78377" y="322217"/>
                </a:lnTo>
                <a:lnTo>
                  <a:pt x="43543" y="330926"/>
                </a:lnTo>
                <a:lnTo>
                  <a:pt x="34835" y="365760"/>
                </a:lnTo>
                <a:lnTo>
                  <a:pt x="322217" y="391886"/>
                </a:lnTo>
                <a:lnTo>
                  <a:pt x="957943" y="452846"/>
                </a:lnTo>
                <a:lnTo>
                  <a:pt x="1410789" y="487680"/>
                </a:lnTo>
                <a:lnTo>
                  <a:pt x="1463040" y="496389"/>
                </a:lnTo>
                <a:lnTo>
                  <a:pt x="1506583" y="505097"/>
                </a:lnTo>
                <a:lnTo>
                  <a:pt x="1532709" y="522514"/>
                </a:lnTo>
                <a:lnTo>
                  <a:pt x="1506583" y="539932"/>
                </a:lnTo>
                <a:lnTo>
                  <a:pt x="1314995" y="566057"/>
                </a:lnTo>
                <a:lnTo>
                  <a:pt x="566057" y="635726"/>
                </a:lnTo>
                <a:lnTo>
                  <a:pt x="113212" y="661852"/>
                </a:lnTo>
                <a:lnTo>
                  <a:pt x="34835" y="679269"/>
                </a:lnTo>
                <a:lnTo>
                  <a:pt x="0" y="696686"/>
                </a:lnTo>
                <a:lnTo>
                  <a:pt x="95795" y="740229"/>
                </a:lnTo>
                <a:lnTo>
                  <a:pt x="330926" y="775063"/>
                </a:lnTo>
                <a:lnTo>
                  <a:pt x="409303" y="775063"/>
                </a:lnTo>
                <a:lnTo>
                  <a:pt x="461555" y="792480"/>
                </a:lnTo>
                <a:lnTo>
                  <a:pt x="470263" y="818606"/>
                </a:lnTo>
                <a:lnTo>
                  <a:pt x="391886" y="862149"/>
                </a:lnTo>
                <a:lnTo>
                  <a:pt x="165463" y="931817"/>
                </a:lnTo>
                <a:lnTo>
                  <a:pt x="156755" y="966652"/>
                </a:lnTo>
                <a:lnTo>
                  <a:pt x="313509" y="1018903"/>
                </a:lnTo>
                <a:lnTo>
                  <a:pt x="426720" y="105373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91148" name="TextBox 10"/>
          <p:cNvSpPr txBox="1">
            <a:spLocks noChangeArrowheads="1"/>
          </p:cNvSpPr>
          <p:nvPr/>
        </p:nvSpPr>
        <p:spPr bwMode="auto">
          <a:xfrm>
            <a:off x="8134351" y="5068889"/>
            <a:ext cx="13128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Input pulse</a:t>
            </a:r>
          </a:p>
        </p:txBody>
      </p:sp>
      <p:sp>
        <p:nvSpPr>
          <p:cNvPr id="2" name="TextBox 1">
            <a:extLst>
              <a:ext uri="{FF2B5EF4-FFF2-40B4-BE49-F238E27FC236}">
                <a16:creationId xmlns:a16="http://schemas.microsoft.com/office/drawing/2014/main" id="{29D02B30-420D-634B-8E74-747C8AC38E5F}"/>
              </a:ext>
            </a:extLst>
          </p:cNvPr>
          <p:cNvSpPr txBox="1"/>
          <p:nvPr/>
        </p:nvSpPr>
        <p:spPr>
          <a:xfrm>
            <a:off x="343709" y="4831132"/>
            <a:ext cx="7301694" cy="1938992"/>
          </a:xfrm>
          <a:prstGeom prst="rect">
            <a:avLst/>
          </a:prstGeom>
          <a:noFill/>
        </p:spPr>
        <p:txBody>
          <a:bodyPr wrap="square" rtlCol="0">
            <a:spAutoFit/>
          </a:bodyPr>
          <a:lstStyle/>
          <a:p>
            <a:r>
              <a:rPr lang="en-US" sz="2000" dirty="0"/>
              <a:t>For complex wavelets and/or thin geological features the resultant seismic trace could look quite different to the Input reflectivity series- this is a challenge for seismic data Interpreters and a limitation of the method.</a:t>
            </a:r>
          </a:p>
          <a:p>
            <a:endParaRPr lang="en-US" sz="2000" b="1" dirty="0"/>
          </a:p>
          <a:p>
            <a:r>
              <a:rPr lang="en-US" sz="2000" b="1" dirty="0"/>
              <a:t>We will explore this issue further in Exercise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en-US" dirty="0">
                <a:latin typeface="Calibri" panose="020F0502020204030204" pitchFamily="34" charset="0"/>
              </a:rPr>
              <a:t>Seismic resolution</a:t>
            </a:r>
          </a:p>
        </p:txBody>
      </p:sp>
      <p:sp>
        <p:nvSpPr>
          <p:cNvPr id="99331" name="TextBox 4"/>
          <p:cNvSpPr txBox="1">
            <a:spLocks noChangeArrowheads="1"/>
          </p:cNvSpPr>
          <p:nvPr/>
        </p:nvSpPr>
        <p:spPr bwMode="auto">
          <a:xfrm>
            <a:off x="591149" y="908935"/>
            <a:ext cx="213699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u="sng" dirty="0">
                <a:solidFill>
                  <a:schemeClr val="tx1"/>
                </a:solidFill>
                <a:latin typeface="Calibri" panose="020F0502020204030204" pitchFamily="34" charset="0"/>
              </a:rPr>
              <a:t>Vertical Resolution</a:t>
            </a:r>
          </a:p>
        </p:txBody>
      </p:sp>
      <p:sp>
        <p:nvSpPr>
          <p:cNvPr id="99332" name="TextBox 5"/>
          <p:cNvSpPr txBox="1">
            <a:spLocks noChangeArrowheads="1"/>
          </p:cNvSpPr>
          <p:nvPr/>
        </p:nvSpPr>
        <p:spPr bwMode="auto">
          <a:xfrm>
            <a:off x="702274" y="1369310"/>
            <a:ext cx="8691562"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Cambria" panose="02040503050406030204" pitchFamily="18" charset="0"/>
              </a:rPr>
              <a:t> </a:t>
            </a:r>
            <a:r>
              <a:rPr lang="en-GB" altLang="en-US" sz="2000" dirty="0">
                <a:solidFill>
                  <a:schemeClr val="tx1"/>
                </a:solidFill>
                <a:latin typeface="Calibri" panose="020F0502020204030204" pitchFamily="34" charset="0"/>
              </a:rPr>
              <a:t>Ability to recognise individual, closely spaced reflectors </a:t>
            </a:r>
            <a:r>
              <a:rPr lang="en-GB" altLang="en-US" sz="2000" b="1" dirty="0">
                <a:solidFill>
                  <a:schemeClr val="tx1"/>
                </a:solidFill>
                <a:latin typeface="Calibri" panose="020F0502020204030204" pitchFamily="34" charset="0"/>
              </a:rPr>
              <a:t>(</a:t>
            </a:r>
            <a:r>
              <a:rPr lang="en-US" altLang="en-US" sz="2000" b="1" dirty="0">
                <a:latin typeface="Calibri" panose="020F0502020204030204" pitchFamily="34" charset="0"/>
              </a:rPr>
              <a:t>minimum thickness a feature can be to image the top and bottom separately)</a:t>
            </a:r>
            <a:endParaRPr lang="en-GB" altLang="en-US" sz="2000" dirty="0">
              <a:solidFill>
                <a:schemeClr val="tx1"/>
              </a:solidFill>
              <a:latin typeface="Calibri" panose="020F0502020204030204" pitchFamily="34" charset="0"/>
            </a:endParaRPr>
          </a:p>
          <a:p>
            <a:pPr eaLnBrk="1" hangingPunct="1">
              <a:spcBef>
                <a:spcPct val="0"/>
              </a:spcBef>
              <a:buFontTx/>
              <a:buNone/>
            </a:pPr>
            <a:endParaRPr lang="en-GB" altLang="en-US" sz="2000" dirty="0">
              <a:solidFill>
                <a:schemeClr val="tx1"/>
              </a:solidFill>
              <a:latin typeface="Calibri" panose="020F0502020204030204" pitchFamily="34" charset="0"/>
            </a:endParaRPr>
          </a:p>
          <a:p>
            <a:pPr eaLnBrk="1" hangingPunct="1">
              <a:spcBef>
                <a:spcPct val="0"/>
              </a:spcBef>
            </a:pPr>
            <a:r>
              <a:rPr lang="en-GB" altLang="en-US" sz="2000" dirty="0">
                <a:solidFill>
                  <a:schemeClr val="tx1"/>
                </a:solidFill>
                <a:latin typeface="Calibri" panose="020F0502020204030204" pitchFamily="34" charset="0"/>
              </a:rPr>
              <a:t> Maximum resolution is ~¼ of the dominant wavelength of the pulse</a:t>
            </a:r>
          </a:p>
          <a:p>
            <a:pPr eaLnBrk="1" hangingPunct="1">
              <a:spcBef>
                <a:spcPct val="0"/>
              </a:spcBef>
              <a:buFontTx/>
              <a:buNone/>
            </a:pPr>
            <a:r>
              <a:rPr lang="en-GB" altLang="en-US" sz="2000" dirty="0">
                <a:solidFill>
                  <a:schemeClr val="tx1"/>
                </a:solidFill>
                <a:latin typeface="Calibri" panose="020F0502020204030204" pitchFamily="34" charset="0"/>
              </a:rPr>
              <a:t>(Rayleigh Criterion)</a:t>
            </a:r>
          </a:p>
        </p:txBody>
      </p:sp>
      <p:pic>
        <p:nvPicPr>
          <p:cNvPr id="993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236" y="2929823"/>
            <a:ext cx="6902450" cy="3459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34" name="Text Box 6"/>
          <p:cNvSpPr txBox="1">
            <a:spLocks noChangeArrowheads="1"/>
          </p:cNvSpPr>
          <p:nvPr/>
        </p:nvSpPr>
        <p:spPr bwMode="auto">
          <a:xfrm>
            <a:off x="859436" y="3490211"/>
            <a:ext cx="1552876" cy="396875"/>
          </a:xfrm>
          <a:prstGeom prst="rect">
            <a:avLst/>
          </a:prstGeom>
          <a:solidFill>
            <a:srgbClr val="BBE0E3"/>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defTabSz="76200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defTabSz="76200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defTabSz="7620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defTabSz="7620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defTabSz="7620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000" dirty="0">
                <a:solidFill>
                  <a:srgbClr val="000000"/>
                </a:solidFill>
                <a:ea typeface="MS PGothic" panose="020B0600070205080204" pitchFamily="34" charset="-128"/>
              </a:rPr>
              <a:t>v</a:t>
            </a:r>
            <a:r>
              <a:rPr lang="en-US" altLang="en-US" sz="2000" baseline="-25000" dirty="0">
                <a:solidFill>
                  <a:srgbClr val="000000"/>
                </a:solidFill>
                <a:ea typeface="MS PGothic" panose="020B0600070205080204" pitchFamily="34" charset="-128"/>
              </a:rPr>
              <a:t>3</a:t>
            </a:r>
            <a:r>
              <a:rPr lang="en-US" altLang="en-US" sz="2000" dirty="0">
                <a:solidFill>
                  <a:srgbClr val="000000"/>
                </a:solidFill>
                <a:ea typeface="MS PGothic" panose="020B0600070205080204" pitchFamily="34" charset="-128"/>
              </a:rPr>
              <a:t> &gt; v</a:t>
            </a:r>
            <a:r>
              <a:rPr lang="en-US" altLang="en-US" sz="2000" baseline="-25000" dirty="0">
                <a:solidFill>
                  <a:srgbClr val="000000"/>
                </a:solidFill>
                <a:ea typeface="MS PGothic" panose="020B0600070205080204" pitchFamily="34" charset="-128"/>
              </a:rPr>
              <a:t>2</a:t>
            </a:r>
            <a:r>
              <a:rPr lang="en-US" altLang="en-US" sz="2000" dirty="0">
                <a:solidFill>
                  <a:srgbClr val="000000"/>
                </a:solidFill>
                <a:ea typeface="MS PGothic" panose="020B0600070205080204" pitchFamily="34" charset="-128"/>
              </a:rPr>
              <a:t> &gt; v</a:t>
            </a:r>
            <a:r>
              <a:rPr lang="en-US" altLang="en-US" sz="2000" baseline="-25000" dirty="0">
                <a:solidFill>
                  <a:srgbClr val="000000"/>
                </a:solidFill>
                <a:ea typeface="MS PGothic" panose="020B0600070205080204" pitchFamily="34" charset="-128"/>
              </a:rPr>
              <a:t>1</a:t>
            </a:r>
          </a:p>
        </p:txBody>
      </p:sp>
      <p:sp>
        <p:nvSpPr>
          <p:cNvPr id="99335" name="Text Box 8"/>
          <p:cNvSpPr txBox="1">
            <a:spLocks noChangeArrowheads="1"/>
          </p:cNvSpPr>
          <p:nvPr/>
        </p:nvSpPr>
        <p:spPr bwMode="auto">
          <a:xfrm>
            <a:off x="6469662" y="6388986"/>
            <a:ext cx="305752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defTabSz="76200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defTabSz="76200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defTabSz="7620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defTabSz="7620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defTabSz="7620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000">
                <a:solidFill>
                  <a:schemeClr val="tx1"/>
                </a:solidFill>
                <a:ea typeface="MS PGothic" panose="020B0600070205080204" pitchFamily="34" charset="-128"/>
              </a:rPr>
              <a:t>Sheriff &amp; Geldart, 1995</a:t>
            </a:r>
          </a:p>
        </p:txBody>
      </p:sp>
      <p:cxnSp>
        <p:nvCxnSpPr>
          <p:cNvPr id="3" name="Straight Connector 2"/>
          <p:cNvCxnSpPr/>
          <p:nvPr/>
        </p:nvCxnSpPr>
        <p:spPr>
          <a:xfrm>
            <a:off x="1715100" y="5282498"/>
            <a:ext cx="6213475" cy="444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429725" y="5326949"/>
            <a:ext cx="3614737" cy="6953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044462" y="2999950"/>
            <a:ext cx="319318" cy="369332"/>
          </a:xfrm>
          <a:prstGeom prst="rect">
            <a:avLst/>
          </a:prstGeom>
          <a:noFill/>
        </p:spPr>
        <p:txBody>
          <a:bodyPr wrap="none" rtlCol="0">
            <a:spAutoFit/>
          </a:bodyPr>
          <a:lstStyle/>
          <a:p>
            <a:r>
              <a:rPr lang="en-GB" dirty="0"/>
              <a:t>+</a:t>
            </a:r>
          </a:p>
        </p:txBody>
      </p:sp>
      <p:sp>
        <p:nvSpPr>
          <p:cNvPr id="11" name="TextBox 10"/>
          <p:cNvSpPr txBox="1"/>
          <p:nvPr/>
        </p:nvSpPr>
        <p:spPr>
          <a:xfrm>
            <a:off x="8034027" y="3688648"/>
            <a:ext cx="319318" cy="369332"/>
          </a:xfrm>
          <a:prstGeom prst="rect">
            <a:avLst/>
          </a:prstGeom>
          <a:noFill/>
        </p:spPr>
        <p:txBody>
          <a:bodyPr wrap="none" rtlCol="0">
            <a:spAutoFit/>
          </a:bodyPr>
          <a:lstStyle/>
          <a:p>
            <a:r>
              <a:rPr lang="en-GB" dirty="0"/>
              <a:t>+</a:t>
            </a:r>
          </a:p>
        </p:txBody>
      </p:sp>
      <p:sp>
        <p:nvSpPr>
          <p:cNvPr id="4" name="TextBox 3">
            <a:extLst>
              <a:ext uri="{FF2B5EF4-FFF2-40B4-BE49-F238E27FC236}">
                <a16:creationId xmlns:a16="http://schemas.microsoft.com/office/drawing/2014/main" id="{BA123723-08DF-1144-84BE-9B043CD59F08}"/>
              </a:ext>
            </a:extLst>
          </p:cNvPr>
          <p:cNvSpPr txBox="1"/>
          <p:nvPr/>
        </p:nvSpPr>
        <p:spPr>
          <a:xfrm>
            <a:off x="9072033" y="3494426"/>
            <a:ext cx="2315634" cy="1200329"/>
          </a:xfrm>
          <a:prstGeom prst="rect">
            <a:avLst/>
          </a:prstGeom>
          <a:solidFill>
            <a:schemeClr val="accent1"/>
          </a:solidFill>
        </p:spPr>
        <p:txBody>
          <a:bodyPr wrap="none" rtlCol="0">
            <a:spAutoFit/>
          </a:bodyPr>
          <a:lstStyle/>
          <a:p>
            <a:r>
              <a:rPr lang="en-US" sz="2400" dirty="0"/>
              <a:t>You will explore</a:t>
            </a:r>
          </a:p>
          <a:p>
            <a:r>
              <a:rPr lang="en-US" sz="2400" dirty="0"/>
              <a:t>this for yourself</a:t>
            </a:r>
          </a:p>
          <a:p>
            <a:r>
              <a:rPr lang="en-US" sz="2400" dirty="0"/>
              <a:t>in Exercise 1</a:t>
            </a:r>
          </a:p>
        </p:txBody>
      </p:sp>
    </p:spTree>
    <p:extLst>
      <p:ext uri="{BB962C8B-B14F-4D97-AF65-F5344CB8AC3E}">
        <p14:creationId xmlns:p14="http://schemas.microsoft.com/office/powerpoint/2010/main" val="3431219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BF53-4F95-1B48-A994-DE11BB0AD31D}"/>
              </a:ext>
            </a:extLst>
          </p:cNvPr>
          <p:cNvSpPr>
            <a:spLocks noGrp="1"/>
          </p:cNvSpPr>
          <p:nvPr>
            <p:ph type="title"/>
          </p:nvPr>
        </p:nvSpPr>
        <p:spPr/>
        <p:txBody>
          <a:bodyPr/>
          <a:lstStyle/>
          <a:p>
            <a:r>
              <a:rPr lang="en-US" sz="2800" dirty="0"/>
              <a:t>Seismic reflection environmental applications</a:t>
            </a:r>
          </a:p>
        </p:txBody>
      </p:sp>
      <p:sp>
        <p:nvSpPr>
          <p:cNvPr id="4" name="TextBox 3">
            <a:extLst>
              <a:ext uri="{FF2B5EF4-FFF2-40B4-BE49-F238E27FC236}">
                <a16:creationId xmlns:a16="http://schemas.microsoft.com/office/drawing/2014/main" id="{7E31511E-321C-C740-8FAF-44FF6B63E5A3}"/>
              </a:ext>
            </a:extLst>
          </p:cNvPr>
          <p:cNvSpPr txBox="1"/>
          <p:nvPr/>
        </p:nvSpPr>
        <p:spPr>
          <a:xfrm>
            <a:off x="116417" y="886744"/>
            <a:ext cx="3365024" cy="1815882"/>
          </a:xfrm>
          <a:prstGeom prst="rect">
            <a:avLst/>
          </a:prstGeom>
          <a:noFill/>
        </p:spPr>
        <p:txBody>
          <a:bodyPr wrap="none" rtlCol="0">
            <a:spAutoFit/>
          </a:bodyPr>
          <a:lstStyle/>
          <a:p>
            <a:r>
              <a:rPr lang="en-US" sz="2800" dirty="0"/>
              <a:t>Geothermal energy </a:t>
            </a:r>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87042" name="Picture 2" descr="Fig. 15">
            <a:extLst>
              <a:ext uri="{FF2B5EF4-FFF2-40B4-BE49-F238E27FC236}">
                <a16:creationId xmlns:a16="http://schemas.microsoft.com/office/drawing/2014/main" id="{B504ECA5-586C-BA4A-A673-2E1C0E646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299" y="3126488"/>
            <a:ext cx="8138661" cy="38732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8F2D51-1D23-C44D-A91F-C34599E524B2}"/>
              </a:ext>
            </a:extLst>
          </p:cNvPr>
          <p:cNvSpPr txBox="1"/>
          <p:nvPr/>
        </p:nvSpPr>
        <p:spPr>
          <a:xfrm>
            <a:off x="8275543" y="6458188"/>
            <a:ext cx="3916457" cy="369332"/>
          </a:xfrm>
          <a:prstGeom prst="rect">
            <a:avLst/>
          </a:prstGeom>
          <a:noFill/>
        </p:spPr>
        <p:txBody>
          <a:bodyPr wrap="none" rtlCol="0">
            <a:spAutoFit/>
          </a:bodyPr>
          <a:lstStyle/>
          <a:p>
            <a:r>
              <a:rPr lang="en-US" dirty="0"/>
              <a:t>Siler et al. 2019, Geothermal Energy</a:t>
            </a:r>
          </a:p>
        </p:txBody>
      </p:sp>
      <p:sp>
        <p:nvSpPr>
          <p:cNvPr id="3" name="TextBox 2">
            <a:extLst>
              <a:ext uri="{FF2B5EF4-FFF2-40B4-BE49-F238E27FC236}">
                <a16:creationId xmlns:a16="http://schemas.microsoft.com/office/drawing/2014/main" id="{C2EEB13A-BE01-5348-A8EE-1DC9A4743A0F}"/>
              </a:ext>
            </a:extLst>
          </p:cNvPr>
          <p:cNvSpPr txBox="1"/>
          <p:nvPr/>
        </p:nvSpPr>
        <p:spPr>
          <a:xfrm>
            <a:off x="3936922" y="1002830"/>
            <a:ext cx="8138661" cy="2123658"/>
          </a:xfrm>
          <a:prstGeom prst="rect">
            <a:avLst/>
          </a:prstGeom>
          <a:noFill/>
        </p:spPr>
        <p:txBody>
          <a:bodyPr wrap="square" rtlCol="0">
            <a:spAutoFit/>
          </a:bodyPr>
          <a:lstStyle/>
          <a:p>
            <a:pPr marL="285750" indent="-285750">
              <a:buFont typeface="Arial" panose="020B0604020202020204" pitchFamily="34" charset="0"/>
              <a:buChar char="•"/>
            </a:pPr>
            <a:r>
              <a:rPr lang="en-US" sz="2400" dirty="0"/>
              <a:t>Largest cost in geothermal projects is deep drilling</a:t>
            </a:r>
          </a:p>
          <a:p>
            <a:pPr marL="285750" indent="-285750">
              <a:buFont typeface="Arial" panose="020B0604020202020204" pitchFamily="34" charset="0"/>
              <a:buChar char="•"/>
            </a:pPr>
            <a:r>
              <a:rPr lang="en-US" sz="2400" dirty="0"/>
              <a:t>Seismic reflection data allows you to characterize the fault system so drilling can be targeted and more successful</a:t>
            </a:r>
            <a:br>
              <a:rPr lang="en-US" dirty="0"/>
            </a:b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82085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6" y="1524000"/>
            <a:ext cx="4029075" cy="508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itle 1"/>
          <p:cNvSpPr txBox="1">
            <a:spLocks/>
          </p:cNvSpPr>
          <p:nvPr/>
        </p:nvSpPr>
        <p:spPr bwMode="auto">
          <a:xfrm>
            <a:off x="339725" y="-211772"/>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Calibri" panose="020F0502020204030204" pitchFamily="34" charset="0"/>
                <a:ea typeface="+mj-ea"/>
                <a:cs typeface="+mj-cs"/>
              </a:rPr>
              <a:t>Earth as a low-pass filter</a:t>
            </a:r>
          </a:p>
        </p:txBody>
      </p:sp>
      <p:sp>
        <p:nvSpPr>
          <p:cNvPr id="95236" name="Content Placeholder 2"/>
          <p:cNvSpPr txBox="1">
            <a:spLocks/>
          </p:cNvSpPr>
          <p:nvPr/>
        </p:nvSpPr>
        <p:spPr bwMode="auto">
          <a:xfrm>
            <a:off x="171449" y="897577"/>
            <a:ext cx="7924800" cy="143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cs typeface="Arial" panose="020B0604020202020204" pitchFamily="34" charset="0"/>
              </a:defRPr>
            </a:lvl1pPr>
            <a:lvl2pPr marL="914400" indent="-45720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a:spcAft>
                <a:spcPts val="1200"/>
              </a:spcAft>
            </a:pPr>
            <a:r>
              <a:rPr lang="en-US" altLang="en-US" sz="2000" dirty="0">
                <a:solidFill>
                  <a:schemeClr val="tx1"/>
                </a:solidFill>
                <a:latin typeface="+mn-lt"/>
                <a:ea typeface="MS PGothic" panose="020B0600070205080204" pitchFamily="34" charset="-128"/>
              </a:rPr>
              <a:t>Seismic wavefields traveling through the Earth lose </a:t>
            </a:r>
            <a:r>
              <a:rPr lang="en-US" altLang="en-US" sz="2000" dirty="0">
                <a:solidFill>
                  <a:srgbClr val="FF0000"/>
                </a:solidFill>
                <a:latin typeface="+mn-lt"/>
                <a:ea typeface="MS PGothic" panose="020B0600070205080204" pitchFamily="34" charset="-128"/>
              </a:rPr>
              <a:t>amplitude</a:t>
            </a:r>
            <a:r>
              <a:rPr lang="en-US" altLang="en-US" sz="2000" dirty="0">
                <a:solidFill>
                  <a:schemeClr val="tx1"/>
                </a:solidFill>
                <a:latin typeface="+mn-lt"/>
                <a:ea typeface="MS PGothic" panose="020B0600070205080204" pitchFamily="34" charset="-128"/>
              </a:rPr>
              <a:t> due to a process called </a:t>
            </a:r>
            <a:r>
              <a:rPr lang="en-US" altLang="en-US" sz="2000" dirty="0">
                <a:solidFill>
                  <a:srgbClr val="FF0000"/>
                </a:solidFill>
                <a:latin typeface="+mn-lt"/>
                <a:ea typeface="MS PGothic" panose="020B0600070205080204" pitchFamily="34" charset="-128"/>
              </a:rPr>
              <a:t>attenuation</a:t>
            </a:r>
            <a:r>
              <a:rPr lang="en-US" altLang="en-US" sz="2000" dirty="0">
                <a:solidFill>
                  <a:schemeClr val="tx1"/>
                </a:solidFill>
                <a:latin typeface="+mn-lt"/>
                <a:ea typeface="MS PGothic" panose="020B0600070205080204" pitchFamily="34" charset="-128"/>
              </a:rPr>
              <a:t>.</a:t>
            </a:r>
          </a:p>
          <a:p>
            <a:pPr>
              <a:spcAft>
                <a:spcPts val="1200"/>
              </a:spcAft>
            </a:pPr>
            <a:r>
              <a:rPr lang="en-US" altLang="en-US" sz="2000" dirty="0">
                <a:solidFill>
                  <a:schemeClr val="tx1"/>
                </a:solidFill>
                <a:latin typeface="+mn-lt"/>
                <a:ea typeface="MS PGothic" panose="020B0600070205080204" pitchFamily="34" charset="-128"/>
              </a:rPr>
              <a:t>Attenuation acts on the seismic </a:t>
            </a:r>
            <a:r>
              <a:rPr lang="en-US" altLang="en-US" sz="2000" dirty="0" err="1">
                <a:solidFill>
                  <a:schemeClr val="tx1"/>
                </a:solidFill>
                <a:latin typeface="+mn-lt"/>
                <a:ea typeface="MS PGothic" panose="020B0600070205080204" pitchFamily="34" charset="-128"/>
              </a:rPr>
              <a:t>wavefield</a:t>
            </a:r>
            <a:r>
              <a:rPr lang="en-US" altLang="en-US" sz="2000" dirty="0">
                <a:solidFill>
                  <a:schemeClr val="tx1"/>
                </a:solidFill>
                <a:latin typeface="+mn-lt"/>
                <a:ea typeface="MS PGothic" panose="020B0600070205080204" pitchFamily="34" charset="-128"/>
              </a:rPr>
              <a:t> in 2 ways:</a:t>
            </a:r>
          </a:p>
          <a:p>
            <a:pPr lvl="1">
              <a:spcAft>
                <a:spcPts val="1200"/>
              </a:spcAft>
              <a:buNone/>
            </a:pPr>
            <a:r>
              <a:rPr lang="en-US" altLang="en-US" sz="2400" dirty="0">
                <a:solidFill>
                  <a:schemeClr val="tx1"/>
                </a:solidFill>
                <a:latin typeface="+mn-lt"/>
                <a:ea typeface="MS PGothic" panose="020B0600070205080204" pitchFamily="34" charset="-128"/>
              </a:rPr>
              <a:t> </a:t>
            </a:r>
          </a:p>
        </p:txBody>
      </p:sp>
      <p:sp>
        <p:nvSpPr>
          <p:cNvPr id="95237" name="TextBox 4"/>
          <p:cNvSpPr txBox="1">
            <a:spLocks noChangeArrowheads="1"/>
          </p:cNvSpPr>
          <p:nvPr/>
        </p:nvSpPr>
        <p:spPr bwMode="auto">
          <a:xfrm>
            <a:off x="606166" y="2225328"/>
            <a:ext cx="705536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1) The amplitude of the </a:t>
            </a:r>
            <a:r>
              <a:rPr lang="en-GB" altLang="en-US" sz="2000" dirty="0" err="1">
                <a:solidFill>
                  <a:schemeClr val="tx1"/>
                </a:solidFill>
                <a:latin typeface="+mn-lt"/>
              </a:rPr>
              <a:t>wavefront</a:t>
            </a:r>
            <a:r>
              <a:rPr lang="en-GB" altLang="en-US" sz="2000" dirty="0">
                <a:solidFill>
                  <a:schemeClr val="tx1"/>
                </a:solidFill>
                <a:latin typeface="+mn-lt"/>
              </a:rPr>
              <a:t> decays with increasing distance (r) from the source proportional to 1/r (Geometric Spreading)</a:t>
            </a:r>
          </a:p>
        </p:txBody>
      </p:sp>
      <p:sp>
        <p:nvSpPr>
          <p:cNvPr id="95238" name="TextBox 6"/>
          <p:cNvSpPr txBox="1">
            <a:spLocks noChangeArrowheads="1"/>
          </p:cNvSpPr>
          <p:nvPr/>
        </p:nvSpPr>
        <p:spPr bwMode="auto">
          <a:xfrm>
            <a:off x="671257" y="3377192"/>
            <a:ext cx="723737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2) Absorption and scattering cause higher frequency components to be lost more readily, so the input pulse lengthens as it propagates. </a:t>
            </a:r>
          </a:p>
        </p:txBody>
      </p:sp>
      <p:sp>
        <p:nvSpPr>
          <p:cNvPr id="95239" name="AutoShape 8" descr="http://www.freeusp.org/RaceCarWebsite/TechTransfer/Reports/USPNotes/ravn/ravn-6.gif"/>
          <p:cNvSpPr>
            <a:spLocks noChangeAspect="1" noChangeArrowheads="1"/>
          </p:cNvSpPr>
          <p:nvPr/>
        </p:nvSpPr>
        <p:spPr bwMode="auto">
          <a:xfrm>
            <a:off x="1679575" y="-2476500"/>
            <a:ext cx="4133850" cy="516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95240" name="TextBox 10"/>
          <p:cNvSpPr txBox="1">
            <a:spLocks noChangeArrowheads="1"/>
          </p:cNvSpPr>
          <p:nvPr/>
        </p:nvSpPr>
        <p:spPr bwMode="auto">
          <a:xfrm>
            <a:off x="9102726" y="6611938"/>
            <a:ext cx="156527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Bush &amp; Garossino, 1993</a:t>
            </a:r>
          </a:p>
        </p:txBody>
      </p:sp>
      <p:sp>
        <p:nvSpPr>
          <p:cNvPr id="2" name="TextBox 1"/>
          <p:cNvSpPr txBox="1"/>
          <p:nvPr/>
        </p:nvSpPr>
        <p:spPr>
          <a:xfrm>
            <a:off x="507008" y="4950778"/>
            <a:ext cx="6965368" cy="1200329"/>
          </a:xfrm>
          <a:prstGeom prst="rect">
            <a:avLst/>
          </a:prstGeom>
          <a:noFill/>
        </p:spPr>
        <p:txBody>
          <a:bodyPr wrap="none" rtlCol="0">
            <a:spAutoFit/>
          </a:bodyPr>
          <a:lstStyle/>
          <a:p>
            <a:r>
              <a:rPr lang="en-GB" sz="2400" dirty="0">
                <a:latin typeface="+mn-lt"/>
              </a:rPr>
              <a:t>Therefore, as seismic waves travel deeper their </a:t>
            </a:r>
          </a:p>
          <a:p>
            <a:r>
              <a:rPr lang="en-GB" sz="2400" dirty="0">
                <a:latin typeface="+mn-lt"/>
              </a:rPr>
              <a:t>frequency content lowers and we become unable </a:t>
            </a:r>
          </a:p>
          <a:p>
            <a:r>
              <a:rPr lang="en-GB" sz="2400" dirty="0">
                <a:latin typeface="+mn-lt"/>
              </a:rPr>
              <a:t>to resolve small features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59736"/>
            <a:ext cx="8229600" cy="4525963"/>
          </a:xfrm>
        </p:spPr>
        <p:txBody>
          <a:bodyPr/>
          <a:lstStyle/>
          <a:p>
            <a:endParaRPr lang="en-GB"/>
          </a:p>
        </p:txBody>
      </p:sp>
      <p:pic>
        <p:nvPicPr>
          <p:cNvPr id="5" name="Picture 3" descr="xz.tif                                                         00038A04Macintosh HD                   BCFC62BF:"/>
          <p:cNvPicPr>
            <a:picLocks noChangeAspect="1" noChangeArrowheads="1"/>
          </p:cNvPicPr>
          <p:nvPr/>
        </p:nvPicPr>
        <p:blipFill>
          <a:blip r:embed="rId3" cstate="print"/>
          <a:srcRect/>
          <a:stretch>
            <a:fillRect/>
          </a:stretch>
        </p:blipFill>
        <p:spPr bwMode="auto">
          <a:xfrm>
            <a:off x="1676400" y="840664"/>
            <a:ext cx="8763000" cy="5274535"/>
          </a:xfrm>
          <a:prstGeom prst="rect">
            <a:avLst/>
          </a:prstGeom>
          <a:noFill/>
          <a:ln w="9525">
            <a:solidFill>
              <a:schemeClr val="bg1"/>
            </a:solidFill>
            <a:miter lim="800000"/>
            <a:headEnd/>
            <a:tailEnd/>
          </a:ln>
        </p:spPr>
      </p:pic>
      <p:sp>
        <p:nvSpPr>
          <p:cNvPr id="6" name="Line 4"/>
          <p:cNvSpPr>
            <a:spLocks noChangeShapeType="1"/>
          </p:cNvSpPr>
          <p:nvPr/>
        </p:nvSpPr>
        <p:spPr bwMode="auto">
          <a:xfrm>
            <a:off x="8298277" y="3765550"/>
            <a:ext cx="0" cy="381000"/>
          </a:xfrm>
          <a:prstGeom prst="line">
            <a:avLst/>
          </a:prstGeom>
          <a:noFill/>
          <a:ln w="38100">
            <a:solidFill>
              <a:srgbClr val="FF0000"/>
            </a:solidFill>
            <a:round/>
            <a:headEnd/>
            <a:tailEnd/>
          </a:ln>
        </p:spPr>
        <p:txBody>
          <a:bodyPr wrap="none" anchor="ctr"/>
          <a:lstStyle/>
          <a:p>
            <a:endParaRPr lang="en-GB"/>
          </a:p>
        </p:txBody>
      </p:sp>
      <p:sp>
        <p:nvSpPr>
          <p:cNvPr id="7" name="Text Box 5"/>
          <p:cNvSpPr txBox="1">
            <a:spLocks noChangeArrowheads="1"/>
          </p:cNvSpPr>
          <p:nvPr/>
        </p:nvSpPr>
        <p:spPr bwMode="auto">
          <a:xfrm>
            <a:off x="8305801" y="3810000"/>
            <a:ext cx="830677" cy="338554"/>
          </a:xfrm>
          <a:prstGeom prst="rect">
            <a:avLst/>
          </a:prstGeom>
          <a:noFill/>
          <a:ln w="9525">
            <a:noFill/>
            <a:miter lim="800000"/>
            <a:headEnd/>
            <a:tailEnd/>
          </a:ln>
        </p:spPr>
        <p:txBody>
          <a:bodyPr wrap="none">
            <a:spAutoFit/>
          </a:bodyPr>
          <a:lstStyle/>
          <a:p>
            <a:pPr eaLnBrk="0" hangingPunct="0"/>
            <a:r>
              <a:rPr lang="en-US" sz="1600" b="1" dirty="0">
                <a:solidFill>
                  <a:srgbClr val="000000"/>
                </a:solidFill>
                <a:ea typeface="MS PGothic" pitchFamily="34" charset="-128"/>
              </a:rPr>
              <a:t>~ 25 m</a:t>
            </a:r>
          </a:p>
        </p:txBody>
      </p:sp>
      <p:sp>
        <p:nvSpPr>
          <p:cNvPr id="11" name="Rectangle 9"/>
          <p:cNvSpPr>
            <a:spLocks noChangeArrowheads="1"/>
          </p:cNvSpPr>
          <p:nvPr/>
        </p:nvSpPr>
        <p:spPr bwMode="auto">
          <a:xfrm>
            <a:off x="1697405" y="5779605"/>
            <a:ext cx="1237839" cy="307777"/>
          </a:xfrm>
          <a:prstGeom prst="rect">
            <a:avLst/>
          </a:prstGeom>
          <a:noFill/>
          <a:ln w="9525">
            <a:noFill/>
            <a:miter lim="800000"/>
            <a:headEnd/>
            <a:tailEnd/>
          </a:ln>
        </p:spPr>
        <p:txBody>
          <a:bodyPr wrap="none">
            <a:spAutoFit/>
          </a:bodyPr>
          <a:lstStyle/>
          <a:p>
            <a:r>
              <a:rPr lang="en-US" sz="1400" b="1" dirty="0">
                <a:ea typeface="MS PGothic" pitchFamily="34" charset="-128"/>
              </a:rPr>
              <a:t>Unit 1 (MTD)</a:t>
            </a:r>
          </a:p>
        </p:txBody>
      </p:sp>
      <p:sp>
        <p:nvSpPr>
          <p:cNvPr id="12" name="Rectangle 10"/>
          <p:cNvSpPr>
            <a:spLocks noChangeArrowheads="1"/>
          </p:cNvSpPr>
          <p:nvPr/>
        </p:nvSpPr>
        <p:spPr bwMode="auto">
          <a:xfrm>
            <a:off x="1688124" y="5147536"/>
            <a:ext cx="1216487" cy="307777"/>
          </a:xfrm>
          <a:prstGeom prst="rect">
            <a:avLst/>
          </a:prstGeom>
          <a:noFill/>
          <a:ln w="9525">
            <a:noFill/>
            <a:miter lim="800000"/>
            <a:headEnd/>
            <a:tailEnd/>
          </a:ln>
        </p:spPr>
        <p:txBody>
          <a:bodyPr wrap="none">
            <a:spAutoFit/>
          </a:bodyPr>
          <a:lstStyle/>
          <a:p>
            <a:r>
              <a:rPr lang="en-US" sz="1400" b="1" dirty="0">
                <a:ea typeface="MS PGothic" pitchFamily="34" charset="-128"/>
              </a:rPr>
              <a:t>Unit </a:t>
            </a:r>
            <a:r>
              <a:rPr lang="en-US" sz="1400" b="1">
                <a:ea typeface="MS PGothic" pitchFamily="34" charset="-128"/>
              </a:rPr>
              <a:t>A (SST)</a:t>
            </a:r>
            <a:endParaRPr lang="en-US" sz="1400" b="1" dirty="0">
              <a:ea typeface="MS PGothic" pitchFamily="34" charset="-128"/>
            </a:endParaRPr>
          </a:p>
        </p:txBody>
      </p:sp>
      <p:pic>
        <p:nvPicPr>
          <p:cNvPr id="5122" name="Picture 2"/>
          <p:cNvPicPr>
            <a:picLocks noChangeAspect="1" noChangeArrowheads="1"/>
          </p:cNvPicPr>
          <p:nvPr/>
        </p:nvPicPr>
        <p:blipFill>
          <a:blip r:embed="rId4" cstate="print"/>
          <a:srcRect/>
          <a:stretch>
            <a:fillRect/>
          </a:stretch>
        </p:blipFill>
        <p:spPr bwMode="auto">
          <a:xfrm>
            <a:off x="7748954" y="4235507"/>
            <a:ext cx="2667000" cy="1859643"/>
          </a:xfrm>
          <a:prstGeom prst="rect">
            <a:avLst/>
          </a:prstGeom>
          <a:noFill/>
          <a:ln w="9525">
            <a:noFill/>
            <a:miter lim="800000"/>
            <a:headEnd/>
            <a:tailEnd/>
          </a:ln>
        </p:spPr>
      </p:pic>
      <p:sp>
        <p:nvSpPr>
          <p:cNvPr id="16" name="Rectangle 9"/>
          <p:cNvSpPr>
            <a:spLocks noChangeArrowheads="1"/>
          </p:cNvSpPr>
          <p:nvPr/>
        </p:nvSpPr>
        <p:spPr bwMode="auto">
          <a:xfrm>
            <a:off x="2362201" y="4436336"/>
            <a:ext cx="1237839" cy="307777"/>
          </a:xfrm>
          <a:prstGeom prst="rect">
            <a:avLst/>
          </a:prstGeom>
          <a:noFill/>
          <a:ln w="9525">
            <a:noFill/>
            <a:miter lim="800000"/>
            <a:headEnd/>
            <a:tailEnd/>
          </a:ln>
        </p:spPr>
        <p:txBody>
          <a:bodyPr wrap="none">
            <a:spAutoFit/>
          </a:bodyPr>
          <a:lstStyle/>
          <a:p>
            <a:r>
              <a:rPr lang="en-US" sz="1400" b="1" dirty="0">
                <a:ea typeface="MS PGothic" pitchFamily="34" charset="-128"/>
              </a:rPr>
              <a:t>Unit 2 (MTD)</a:t>
            </a:r>
          </a:p>
        </p:txBody>
      </p:sp>
      <p:sp>
        <p:nvSpPr>
          <p:cNvPr id="17" name="Rectangle 9"/>
          <p:cNvSpPr>
            <a:spLocks noChangeArrowheads="1"/>
          </p:cNvSpPr>
          <p:nvPr/>
        </p:nvSpPr>
        <p:spPr bwMode="auto">
          <a:xfrm>
            <a:off x="2895600" y="3674336"/>
            <a:ext cx="1229824" cy="307777"/>
          </a:xfrm>
          <a:prstGeom prst="rect">
            <a:avLst/>
          </a:prstGeom>
          <a:noFill/>
          <a:ln w="9525">
            <a:noFill/>
            <a:miter lim="800000"/>
            <a:headEnd/>
            <a:tailEnd/>
          </a:ln>
        </p:spPr>
        <p:txBody>
          <a:bodyPr wrap="none">
            <a:spAutoFit/>
          </a:bodyPr>
          <a:lstStyle/>
          <a:p>
            <a:r>
              <a:rPr lang="en-US" sz="1400" b="1" dirty="0">
                <a:ea typeface="MS PGothic" pitchFamily="34" charset="-128"/>
              </a:rPr>
              <a:t>Unit B (SST)</a:t>
            </a:r>
          </a:p>
        </p:txBody>
      </p:sp>
      <p:sp>
        <p:nvSpPr>
          <p:cNvPr id="18" name="Rectangle 9"/>
          <p:cNvSpPr>
            <a:spLocks noChangeArrowheads="1"/>
          </p:cNvSpPr>
          <p:nvPr/>
        </p:nvSpPr>
        <p:spPr bwMode="auto">
          <a:xfrm>
            <a:off x="4038601" y="3045024"/>
            <a:ext cx="1237839" cy="307777"/>
          </a:xfrm>
          <a:prstGeom prst="rect">
            <a:avLst/>
          </a:prstGeom>
          <a:noFill/>
          <a:ln w="9525">
            <a:noFill/>
            <a:miter lim="800000"/>
            <a:headEnd/>
            <a:tailEnd/>
          </a:ln>
        </p:spPr>
        <p:txBody>
          <a:bodyPr wrap="none">
            <a:spAutoFit/>
          </a:bodyPr>
          <a:lstStyle/>
          <a:p>
            <a:r>
              <a:rPr lang="en-US" sz="1400" b="1" dirty="0">
                <a:ea typeface="MS PGothic" pitchFamily="34" charset="-128"/>
              </a:rPr>
              <a:t>Unit 3 (MTD)</a:t>
            </a:r>
          </a:p>
        </p:txBody>
      </p:sp>
      <p:sp>
        <p:nvSpPr>
          <p:cNvPr id="19" name="Rectangle 9"/>
          <p:cNvSpPr>
            <a:spLocks noChangeArrowheads="1"/>
          </p:cNvSpPr>
          <p:nvPr/>
        </p:nvSpPr>
        <p:spPr bwMode="auto">
          <a:xfrm>
            <a:off x="9220200" y="1981201"/>
            <a:ext cx="1229824" cy="307777"/>
          </a:xfrm>
          <a:prstGeom prst="rect">
            <a:avLst/>
          </a:prstGeom>
          <a:noFill/>
          <a:ln w="9525">
            <a:noFill/>
            <a:miter lim="800000"/>
            <a:headEnd/>
            <a:tailEnd/>
          </a:ln>
        </p:spPr>
        <p:txBody>
          <a:bodyPr wrap="none">
            <a:spAutoFit/>
          </a:bodyPr>
          <a:lstStyle/>
          <a:p>
            <a:r>
              <a:rPr lang="en-US" sz="1400" b="1" dirty="0">
                <a:ea typeface="MS PGothic" pitchFamily="34" charset="-128"/>
              </a:rPr>
              <a:t>Unit C (SST)</a:t>
            </a:r>
          </a:p>
        </p:txBody>
      </p:sp>
      <p:sp>
        <p:nvSpPr>
          <p:cNvPr id="20" name="Rectangle 19"/>
          <p:cNvSpPr/>
          <p:nvPr/>
        </p:nvSpPr>
        <p:spPr>
          <a:xfrm>
            <a:off x="8077200" y="5731735"/>
            <a:ext cx="230554" cy="205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9525001" y="4664936"/>
            <a:ext cx="572477" cy="115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a:spLocks/>
          </p:cNvSpPr>
          <p:nvPr/>
        </p:nvSpPr>
        <p:spPr bwMode="auto">
          <a:xfrm>
            <a:off x="1600200" y="6096000"/>
            <a:ext cx="8915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eaLnBrk="1" hangingPunct="1">
              <a:spcBef>
                <a:spcPct val="20000"/>
              </a:spcBef>
              <a:buFontTx/>
              <a:buChar char="•"/>
              <a:defRPr/>
            </a:pPr>
            <a:r>
              <a:rPr lang="en-US" sz="1400" kern="0" dirty="0">
                <a:latin typeface="+mn-lt"/>
                <a:cs typeface="+mn-cs"/>
              </a:rPr>
              <a:t>Cerro Toro and Tres Pasos formations, Cretaceous, southern Chile</a:t>
            </a:r>
            <a:endParaRPr lang="en-GB" sz="1400" kern="0" dirty="0">
              <a:latin typeface="+mn-lt"/>
              <a:cs typeface="+mn-cs"/>
            </a:endParaRPr>
          </a:p>
        </p:txBody>
      </p:sp>
      <p:pic>
        <p:nvPicPr>
          <p:cNvPr id="23" name="Picture 22" descr="tres pasos onlap"/>
          <p:cNvPicPr>
            <a:picLocks noChangeAspect="1" noChangeArrowheads="1"/>
          </p:cNvPicPr>
          <p:nvPr/>
        </p:nvPicPr>
        <p:blipFill>
          <a:blip r:embed="rId5" cstate="print"/>
          <a:srcRect l="18231" t="8612" r="520" b="4445"/>
          <a:stretch>
            <a:fillRect/>
          </a:stretch>
        </p:blipFill>
        <p:spPr bwMode="auto">
          <a:xfrm>
            <a:off x="1752600" y="914401"/>
            <a:ext cx="2514600" cy="2017988"/>
          </a:xfrm>
          <a:prstGeom prst="rect">
            <a:avLst/>
          </a:prstGeom>
          <a:noFill/>
          <a:ln>
            <a:solidFill>
              <a:schemeClr val="bg1"/>
            </a:solidFill>
          </a:ln>
        </p:spPr>
      </p:pic>
      <p:sp>
        <p:nvSpPr>
          <p:cNvPr id="24" name="Rectangle 23"/>
          <p:cNvSpPr/>
          <p:nvPr/>
        </p:nvSpPr>
        <p:spPr>
          <a:xfrm>
            <a:off x="5791200" y="1905000"/>
            <a:ext cx="12192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7F86CDA-EC67-3747-8AC4-4285D2605A9F}"/>
              </a:ext>
            </a:extLst>
          </p:cNvPr>
          <p:cNvSpPr txBox="1"/>
          <p:nvPr/>
        </p:nvSpPr>
        <p:spPr>
          <a:xfrm>
            <a:off x="4756281" y="1030659"/>
            <a:ext cx="7083991" cy="369332"/>
          </a:xfrm>
          <a:prstGeom prst="rect">
            <a:avLst/>
          </a:prstGeom>
          <a:noFill/>
        </p:spPr>
        <p:txBody>
          <a:bodyPr wrap="none" rtlCol="0">
            <a:spAutoFit/>
          </a:bodyPr>
          <a:lstStyle/>
          <a:p>
            <a:r>
              <a:rPr lang="en-US" dirty="0"/>
              <a:t>What would a geological feature look like in seismic reflection data?</a:t>
            </a:r>
          </a:p>
        </p:txBody>
      </p:sp>
      <p:sp>
        <p:nvSpPr>
          <p:cNvPr id="8" name="TextBox 7">
            <a:extLst>
              <a:ext uri="{FF2B5EF4-FFF2-40B4-BE49-F238E27FC236}">
                <a16:creationId xmlns:a16="http://schemas.microsoft.com/office/drawing/2014/main" id="{FB73274C-F4B0-CA45-BDEA-B5576CF557B0}"/>
              </a:ext>
            </a:extLst>
          </p:cNvPr>
          <p:cNvSpPr txBox="1"/>
          <p:nvPr/>
        </p:nvSpPr>
        <p:spPr>
          <a:xfrm>
            <a:off x="9557946" y="6327077"/>
            <a:ext cx="2634054" cy="369332"/>
          </a:xfrm>
          <a:prstGeom prst="rect">
            <a:avLst/>
          </a:prstGeom>
          <a:noFill/>
        </p:spPr>
        <p:txBody>
          <a:bodyPr wrap="none" rtlCol="0">
            <a:spAutoFit/>
          </a:bodyPr>
          <a:lstStyle/>
          <a:p>
            <a:r>
              <a:rPr lang="en-US" dirty="0"/>
              <a:t>Armitage &amp; </a:t>
            </a:r>
            <a:r>
              <a:rPr lang="en-US" dirty="0" err="1"/>
              <a:t>Stright</a:t>
            </a:r>
            <a:r>
              <a:rPr lang="en-US" dirty="0"/>
              <a:t> 2009</a:t>
            </a:r>
          </a:p>
        </p:txBody>
      </p:sp>
      <p:sp>
        <p:nvSpPr>
          <p:cNvPr id="25" name="Title 1">
            <a:extLst>
              <a:ext uri="{FF2B5EF4-FFF2-40B4-BE49-F238E27FC236}">
                <a16:creationId xmlns:a16="http://schemas.microsoft.com/office/drawing/2014/main" id="{0E1DF5DD-35CD-D148-A577-78EAAF1DE373}"/>
              </a:ext>
            </a:extLst>
          </p:cNvPr>
          <p:cNvSpPr txBox="1">
            <a:spLocks/>
          </p:cNvSpPr>
          <p:nvPr/>
        </p:nvSpPr>
        <p:spPr bwMode="auto">
          <a:xfrm>
            <a:off x="126838" y="149234"/>
            <a:ext cx="8955616"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sz="2400" kern="0" dirty="0"/>
              <a:t>Introduction to Exercise 1: Synthetic modelling</a:t>
            </a:r>
            <a:endParaRPr lang="en-GB" sz="2400" kern="0" dirty="0"/>
          </a:p>
        </p:txBody>
      </p:sp>
    </p:spTree>
    <p:extLst>
      <p:ext uri="{BB962C8B-B14F-4D97-AF65-F5344CB8AC3E}">
        <p14:creationId xmlns:p14="http://schemas.microsoft.com/office/powerpoint/2010/main" val="319346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7772400" y="986156"/>
            <a:ext cx="4225135" cy="4267200"/>
          </a:xfrm>
          <a:prstGeom prst="rect">
            <a:avLst/>
          </a:prstGeom>
          <a:noFill/>
          <a:ln w="9525">
            <a:noFill/>
            <a:miter lim="800000"/>
            <a:headEnd/>
            <a:tailEnd/>
          </a:ln>
        </p:spPr>
      </p:pic>
      <p:pic>
        <p:nvPicPr>
          <p:cNvPr id="41987" name="Picture 3"/>
          <p:cNvPicPr>
            <a:picLocks noChangeAspect="1" noChangeArrowheads="1"/>
          </p:cNvPicPr>
          <p:nvPr/>
        </p:nvPicPr>
        <p:blipFill>
          <a:blip r:embed="rId4" cstate="print"/>
          <a:srcRect/>
          <a:stretch>
            <a:fillRect/>
          </a:stretch>
        </p:blipFill>
        <p:spPr bwMode="auto">
          <a:xfrm>
            <a:off x="3276600" y="986156"/>
            <a:ext cx="4419600" cy="4271644"/>
          </a:xfrm>
          <a:prstGeom prst="rect">
            <a:avLst/>
          </a:prstGeom>
          <a:noFill/>
          <a:ln w="9525">
            <a:noFill/>
            <a:miter lim="800000"/>
            <a:headEnd/>
            <a:tailEnd/>
          </a:ln>
        </p:spPr>
      </p:pic>
      <p:sp>
        <p:nvSpPr>
          <p:cNvPr id="8" name="Content Placeholder 2"/>
          <p:cNvSpPr txBox="1">
            <a:spLocks/>
          </p:cNvSpPr>
          <p:nvPr/>
        </p:nvSpPr>
        <p:spPr bwMode="auto">
          <a:xfrm>
            <a:off x="1600200" y="5257800"/>
            <a:ext cx="8915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eaLnBrk="1" hangingPunct="1">
              <a:spcBef>
                <a:spcPct val="20000"/>
              </a:spcBef>
              <a:buFontTx/>
              <a:buChar char="•"/>
              <a:defRPr/>
            </a:pPr>
            <a:r>
              <a:rPr lang="en-US" kern="0" dirty="0">
                <a:latin typeface="+mn-lt"/>
                <a:cs typeface="+mn-cs"/>
              </a:rPr>
              <a:t>Synthetic seismic reflection profiles at varying frequencies (A-120 Hz; B-60 Hz; C-30 Hz; D-15Hz)</a:t>
            </a:r>
            <a:endParaRPr lang="en-GB" kern="0" dirty="0">
              <a:latin typeface="+mn-lt"/>
              <a:cs typeface="+mn-cs"/>
            </a:endParaRPr>
          </a:p>
          <a:p>
            <a:pPr marL="342900" indent="-342900" algn="just" eaLnBrk="1" hangingPunct="1">
              <a:spcBef>
                <a:spcPct val="20000"/>
              </a:spcBef>
              <a:buFontTx/>
              <a:buChar char="•"/>
              <a:defRPr/>
            </a:pPr>
            <a:r>
              <a:rPr lang="en-US" kern="0" dirty="0">
                <a:latin typeface="+mn-lt"/>
              </a:rPr>
              <a:t>Note decreasing seismic resolution at decreasing seismic frequencies</a:t>
            </a:r>
            <a:endParaRPr lang="en-GB" kern="0" dirty="0">
              <a:latin typeface="+mn-lt"/>
              <a:cs typeface="+mn-cs"/>
            </a:endParaRPr>
          </a:p>
        </p:txBody>
      </p:sp>
      <p:sp>
        <p:nvSpPr>
          <p:cNvPr id="9" name="Title 1">
            <a:extLst>
              <a:ext uri="{FF2B5EF4-FFF2-40B4-BE49-F238E27FC236}">
                <a16:creationId xmlns:a16="http://schemas.microsoft.com/office/drawing/2014/main" id="{DA9B83CB-F8DB-A447-B031-F18C20F7BB96}"/>
              </a:ext>
            </a:extLst>
          </p:cNvPr>
          <p:cNvSpPr>
            <a:spLocks noGrp="1"/>
          </p:cNvSpPr>
          <p:nvPr>
            <p:ph type="title"/>
          </p:nvPr>
        </p:nvSpPr>
        <p:spPr>
          <a:xfrm>
            <a:off x="116417" y="115888"/>
            <a:ext cx="8955616" cy="450850"/>
          </a:xfrm>
        </p:spPr>
        <p:txBody>
          <a:bodyPr/>
          <a:lstStyle/>
          <a:p>
            <a:r>
              <a:rPr lang="en-US" sz="2400" dirty="0"/>
              <a:t>Introduction to Exercise 1: Synthetic modelling</a:t>
            </a:r>
            <a:endParaRPr lang="en-GB" sz="2400" dirty="0"/>
          </a:p>
        </p:txBody>
      </p:sp>
      <p:pic>
        <p:nvPicPr>
          <p:cNvPr id="6" name="Picture 2">
            <a:extLst>
              <a:ext uri="{FF2B5EF4-FFF2-40B4-BE49-F238E27FC236}">
                <a16:creationId xmlns:a16="http://schemas.microsoft.com/office/drawing/2014/main" id="{A170F993-73FB-7B46-825B-520485343387}"/>
              </a:ext>
            </a:extLst>
          </p:cNvPr>
          <p:cNvPicPr>
            <a:picLocks noChangeAspect="1" noChangeArrowheads="1"/>
          </p:cNvPicPr>
          <p:nvPr/>
        </p:nvPicPr>
        <p:blipFill>
          <a:blip r:embed="rId5" cstate="print"/>
          <a:srcRect/>
          <a:stretch>
            <a:fillRect/>
          </a:stretch>
        </p:blipFill>
        <p:spPr bwMode="auto">
          <a:xfrm>
            <a:off x="116417" y="1066800"/>
            <a:ext cx="3298249" cy="2631141"/>
          </a:xfrm>
          <a:prstGeom prst="rect">
            <a:avLst/>
          </a:prstGeom>
          <a:noFill/>
          <a:ln w="9525">
            <a:noFill/>
            <a:miter lim="800000"/>
            <a:headEnd/>
            <a:tailEnd/>
          </a:ln>
        </p:spPr>
      </p:pic>
    </p:spTree>
    <p:extLst>
      <p:ext uri="{BB962C8B-B14F-4D97-AF65-F5344CB8AC3E}">
        <p14:creationId xmlns:p14="http://schemas.microsoft.com/office/powerpoint/2010/main" val="1638857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90529-8D7E-6342-9760-C286EE25D67B}"/>
              </a:ext>
            </a:extLst>
          </p:cNvPr>
          <p:cNvSpPr>
            <a:spLocks noGrp="1"/>
          </p:cNvSpPr>
          <p:nvPr>
            <p:ph type="title"/>
          </p:nvPr>
        </p:nvSpPr>
        <p:spPr/>
        <p:txBody>
          <a:bodyPr/>
          <a:lstStyle/>
          <a:p>
            <a:r>
              <a:rPr lang="en-US" dirty="0"/>
              <a:t>Ideas for Data Scientists</a:t>
            </a:r>
          </a:p>
        </p:txBody>
      </p:sp>
      <p:sp>
        <p:nvSpPr>
          <p:cNvPr id="6" name="Content Placeholder 5">
            <a:extLst>
              <a:ext uri="{FF2B5EF4-FFF2-40B4-BE49-F238E27FC236}">
                <a16:creationId xmlns:a16="http://schemas.microsoft.com/office/drawing/2014/main" id="{6530E15F-FAD9-3E41-9EF2-EE90675FCA01}"/>
              </a:ext>
            </a:extLst>
          </p:cNvPr>
          <p:cNvSpPr>
            <a:spLocks noGrp="1"/>
          </p:cNvSpPr>
          <p:nvPr>
            <p:ph idx="1"/>
          </p:nvPr>
        </p:nvSpPr>
        <p:spPr>
          <a:xfrm>
            <a:off x="474688" y="1166018"/>
            <a:ext cx="10972800" cy="4964959"/>
          </a:xfrm>
          <a:solidFill>
            <a:schemeClr val="accent1"/>
          </a:solidFill>
        </p:spPr>
        <p:txBody>
          <a:bodyPr/>
          <a:lstStyle/>
          <a:p>
            <a:pPr>
              <a:buFont typeface="Arial" panose="020B0604020202020204" pitchFamily="34" charset="0"/>
              <a:buChar char="•"/>
            </a:pPr>
            <a:r>
              <a:rPr lang="en-US" b="1" dirty="0"/>
              <a:t>Synthetic models like these could be used for training in deep learning to teach algorithms what various geological features look like </a:t>
            </a:r>
          </a:p>
          <a:p>
            <a:pPr marL="0" indent="0">
              <a:buNone/>
            </a:pPr>
            <a:endParaRPr lang="en-US" dirty="0"/>
          </a:p>
          <a:p>
            <a:pPr marL="0" indent="0">
              <a:buNone/>
            </a:pPr>
            <a:r>
              <a:rPr lang="en-US" dirty="0"/>
              <a:t>    - can synthetic training data be as useful as labels provided from real seismic data?</a:t>
            </a:r>
          </a:p>
          <a:p>
            <a:pPr marL="0" indent="0">
              <a:buNone/>
            </a:pPr>
            <a:r>
              <a:rPr lang="en-US" dirty="0"/>
              <a:t>    -can synthetic models provide training data for global seismic volumes (</a:t>
            </a:r>
            <a:r>
              <a:rPr lang="en-US" dirty="0" err="1"/>
              <a:t>ie</a:t>
            </a:r>
            <a:r>
              <a:rPr lang="en-US" dirty="0"/>
              <a:t> no need for location specific training data)?</a:t>
            </a:r>
          </a:p>
        </p:txBody>
      </p:sp>
    </p:spTree>
    <p:extLst>
      <p:ext uri="{BB962C8B-B14F-4D97-AF65-F5344CB8AC3E}">
        <p14:creationId xmlns:p14="http://schemas.microsoft.com/office/powerpoint/2010/main" val="3404279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3C1DB-795A-6B43-8D2B-45A3FCA08F95}"/>
              </a:ext>
            </a:extLst>
          </p:cNvPr>
          <p:cNvSpPr>
            <a:spLocks noGrp="1"/>
          </p:cNvSpPr>
          <p:nvPr>
            <p:ph idx="1"/>
          </p:nvPr>
        </p:nvSpPr>
        <p:spPr>
          <a:xfrm>
            <a:off x="609600" y="1179443"/>
            <a:ext cx="10972800" cy="4403382"/>
          </a:xfrm>
        </p:spPr>
        <p:txBody>
          <a:bodyPr/>
          <a:lstStyle/>
          <a:p>
            <a:pPr marL="0" indent="0">
              <a:buNone/>
            </a:pPr>
            <a:r>
              <a:rPr lang="en-US" sz="2800" dirty="0"/>
              <a:t>In this exercise you will explore how:</a:t>
            </a:r>
          </a:p>
          <a:p>
            <a:pPr marL="0" indent="0">
              <a:buNone/>
            </a:pPr>
            <a:endParaRPr lang="en-US" sz="2800" dirty="0"/>
          </a:p>
          <a:p>
            <a:pPr marL="514350" indent="-514350">
              <a:buAutoNum type="arabicParenR"/>
            </a:pPr>
            <a:r>
              <a:rPr lang="en-US" sz="2800" dirty="0"/>
              <a:t>Seismic velocity, density and thickness of geological feature affect the resulting 2D seismic section</a:t>
            </a:r>
          </a:p>
          <a:p>
            <a:pPr marL="514350" indent="-514350">
              <a:buAutoNum type="arabicParenR"/>
            </a:pPr>
            <a:r>
              <a:rPr lang="en-US" sz="2800" dirty="0"/>
              <a:t>Explore how different wavelets affect the look of the seismic data- what is the “ideal” wavelet we should be using?</a:t>
            </a:r>
          </a:p>
          <a:p>
            <a:pPr marL="514350" indent="-514350">
              <a:buAutoNum type="arabicParenR"/>
            </a:pPr>
            <a:r>
              <a:rPr lang="en-US" sz="2800" dirty="0"/>
              <a:t>What is the thinnest geological feature we can resolve with a seismic wavelength of </a:t>
            </a:r>
            <a:r>
              <a:rPr lang="en-US" sz="2800" dirty="0">
                <a:latin typeface="Symbol" pitchFamily="2" charset="2"/>
              </a:rPr>
              <a:t>l?</a:t>
            </a:r>
          </a:p>
        </p:txBody>
      </p:sp>
      <p:sp>
        <p:nvSpPr>
          <p:cNvPr id="6" name="Title 1">
            <a:extLst>
              <a:ext uri="{FF2B5EF4-FFF2-40B4-BE49-F238E27FC236}">
                <a16:creationId xmlns:a16="http://schemas.microsoft.com/office/drawing/2014/main" id="{366F06DC-99CB-6D4C-84DB-50110F1D81BD}"/>
              </a:ext>
            </a:extLst>
          </p:cNvPr>
          <p:cNvSpPr txBox="1">
            <a:spLocks/>
          </p:cNvSpPr>
          <p:nvPr/>
        </p:nvSpPr>
        <p:spPr bwMode="auto">
          <a:xfrm>
            <a:off x="133905" y="163357"/>
            <a:ext cx="8955616"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sz="2400" kern="0"/>
              <a:t>Introduction to Exercise 1: Synthetic modelling</a:t>
            </a:r>
            <a:endParaRPr lang="en-GB" sz="2400" kern="0" dirty="0"/>
          </a:p>
        </p:txBody>
      </p:sp>
    </p:spTree>
    <p:extLst>
      <p:ext uri="{BB962C8B-B14F-4D97-AF65-F5344CB8AC3E}">
        <p14:creationId xmlns:p14="http://schemas.microsoft.com/office/powerpoint/2010/main" val="144155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GB" altLang="en-US" dirty="0">
                <a:latin typeface="+mn-lt"/>
              </a:rPr>
              <a:t>Learning outcomes</a:t>
            </a:r>
          </a:p>
        </p:txBody>
      </p:sp>
      <p:sp>
        <p:nvSpPr>
          <p:cNvPr id="107523" name="TextBox 3"/>
          <p:cNvSpPr txBox="1">
            <a:spLocks noChangeArrowheads="1"/>
          </p:cNvSpPr>
          <p:nvPr/>
        </p:nvSpPr>
        <p:spPr bwMode="auto">
          <a:xfrm>
            <a:off x="1704975" y="942975"/>
            <a:ext cx="34392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You should now be able to…</a:t>
            </a:r>
          </a:p>
        </p:txBody>
      </p:sp>
      <p:sp>
        <p:nvSpPr>
          <p:cNvPr id="107524" name="TextBox 4"/>
          <p:cNvSpPr txBox="1">
            <a:spLocks noChangeArrowheads="1"/>
          </p:cNvSpPr>
          <p:nvPr/>
        </p:nvSpPr>
        <p:spPr bwMode="auto">
          <a:xfrm>
            <a:off x="1576405" y="1997839"/>
            <a:ext cx="8989962"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AutoNum type="arabicParenR"/>
            </a:pPr>
            <a:r>
              <a:rPr lang="en-GB" altLang="en-US" sz="2000" dirty="0">
                <a:solidFill>
                  <a:schemeClr val="tx1"/>
                </a:solidFill>
                <a:latin typeface="+mn-lt"/>
              </a:rPr>
              <a:t>Appreciate why seismic reflection data is important/useful</a:t>
            </a:r>
          </a:p>
          <a:p>
            <a:pPr eaLnBrk="1" hangingPunct="1">
              <a:spcBef>
                <a:spcPct val="0"/>
              </a:spcBef>
              <a:buFontTx/>
              <a:buAutoNum type="arabicParenR"/>
            </a:pPr>
            <a:endParaRPr lang="en-GB" altLang="en-US" sz="2000" dirty="0">
              <a:solidFill>
                <a:schemeClr val="tx1"/>
              </a:solidFill>
              <a:latin typeface="+mn-lt"/>
            </a:endParaRPr>
          </a:p>
          <a:p>
            <a:pPr eaLnBrk="1" hangingPunct="1">
              <a:spcBef>
                <a:spcPct val="0"/>
              </a:spcBef>
              <a:buFontTx/>
              <a:buAutoNum type="arabicParenR"/>
            </a:pPr>
            <a:r>
              <a:rPr lang="en-GB" altLang="en-US" sz="2000" dirty="0">
                <a:solidFill>
                  <a:schemeClr val="tx1"/>
                </a:solidFill>
                <a:latin typeface="+mn-lt"/>
              </a:rPr>
              <a:t>Understand the fundamental method (we will learn more about this later…)</a:t>
            </a:r>
            <a:br>
              <a:rPr lang="en-GB" altLang="en-US" sz="2000" dirty="0">
                <a:solidFill>
                  <a:schemeClr val="tx1"/>
                </a:solidFill>
                <a:latin typeface="+mn-lt"/>
              </a:rPr>
            </a:br>
            <a:endParaRPr lang="en-GB" altLang="en-US" sz="2000" dirty="0">
              <a:solidFill>
                <a:schemeClr val="tx1"/>
              </a:solidFill>
              <a:latin typeface="+mn-lt"/>
            </a:endParaRPr>
          </a:p>
          <a:p>
            <a:pPr eaLnBrk="1" hangingPunct="1">
              <a:spcBef>
                <a:spcPct val="0"/>
              </a:spcBef>
              <a:buFontTx/>
              <a:buAutoNum type="arabicParenR"/>
            </a:pPr>
            <a:r>
              <a:rPr lang="en-GB" altLang="en-US" sz="2000" dirty="0">
                <a:solidFill>
                  <a:schemeClr val="tx1"/>
                </a:solidFill>
                <a:latin typeface="+mn-lt"/>
              </a:rPr>
              <a:t>Understand that seismic traces are the result of convolution between the </a:t>
            </a:r>
          </a:p>
          <a:p>
            <a:pPr marL="0" indent="0" eaLnBrk="1" hangingPunct="1">
              <a:spcBef>
                <a:spcPct val="0"/>
              </a:spcBef>
              <a:buNone/>
            </a:pPr>
            <a:r>
              <a:rPr lang="en-GB" altLang="en-US" sz="2000" dirty="0">
                <a:solidFill>
                  <a:schemeClr val="tx1"/>
                </a:solidFill>
                <a:latin typeface="+mn-lt"/>
              </a:rPr>
              <a:t>reflectivity series and a source wavelet</a:t>
            </a:r>
          </a:p>
          <a:p>
            <a:pPr eaLnBrk="1" hangingPunct="1">
              <a:spcBef>
                <a:spcPct val="0"/>
              </a:spcBef>
              <a:buFontTx/>
              <a:buAutoNum type="arabicParenR"/>
            </a:pPr>
            <a:endParaRPr lang="en-GB" altLang="en-US" sz="2000" dirty="0">
              <a:solidFill>
                <a:schemeClr val="tx1"/>
              </a:solidFill>
              <a:latin typeface="Calibri" panose="020F0502020204030204" pitchFamily="34" charset="0"/>
            </a:endParaRPr>
          </a:p>
        </p:txBody>
      </p:sp>
      <p:sp>
        <p:nvSpPr>
          <p:cNvPr id="5" name="TextBox 3">
            <a:extLst>
              <a:ext uri="{FF2B5EF4-FFF2-40B4-BE49-F238E27FC236}">
                <a16:creationId xmlns:a16="http://schemas.microsoft.com/office/drawing/2014/main" id="{9C7BD836-B2BD-014C-9643-0FC4B3ACE8D0}"/>
              </a:ext>
            </a:extLst>
          </p:cNvPr>
          <p:cNvSpPr txBox="1">
            <a:spLocks noChangeArrowheads="1"/>
          </p:cNvSpPr>
          <p:nvPr/>
        </p:nvSpPr>
        <p:spPr bwMode="auto">
          <a:xfrm>
            <a:off x="716234" y="5938916"/>
            <a:ext cx="111064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600" dirty="0">
                <a:solidFill>
                  <a:schemeClr val="tx1"/>
                </a:solidFill>
              </a:rPr>
              <a:t>Thanks to: </a:t>
            </a:r>
            <a:r>
              <a:rPr lang="en-GB" altLang="en-US" sz="1600" dirty="0" err="1">
                <a:solidFill>
                  <a:schemeClr val="tx1"/>
                </a:solidFill>
              </a:rPr>
              <a:t>Yanghua</a:t>
            </a:r>
            <a:r>
              <a:rPr lang="en-GB" altLang="en-US" sz="1600" dirty="0">
                <a:solidFill>
                  <a:schemeClr val="tx1"/>
                </a:solidFill>
              </a:rPr>
              <a:t> Wang, Jenny Collier, Lidia Lonergan, Jo Morgan from </a:t>
            </a:r>
            <a:r>
              <a:rPr lang="en-GB" altLang="en-US" sz="1600" i="1" dirty="0">
                <a:solidFill>
                  <a:schemeClr val="tx1"/>
                </a:solidFill>
              </a:rPr>
              <a:t>Imperial College London</a:t>
            </a:r>
            <a:r>
              <a:rPr lang="en-GB" altLang="en-US" sz="1600" dirty="0">
                <a:solidFill>
                  <a:schemeClr val="tx1"/>
                </a:solidFill>
              </a:rPr>
              <a:t>, Chris Jackson from </a:t>
            </a:r>
          </a:p>
          <a:p>
            <a:pPr eaLnBrk="1" hangingPunct="1">
              <a:spcBef>
                <a:spcPct val="0"/>
              </a:spcBef>
              <a:buFontTx/>
              <a:buNone/>
            </a:pPr>
            <a:r>
              <a:rPr lang="en-GB" altLang="en-US" sz="1600" dirty="0">
                <a:solidFill>
                  <a:schemeClr val="tx1"/>
                </a:solidFill>
              </a:rPr>
              <a:t>the </a:t>
            </a:r>
            <a:r>
              <a:rPr lang="en-GB" altLang="en-US" sz="1600" i="1" dirty="0">
                <a:solidFill>
                  <a:schemeClr val="tx1"/>
                </a:solidFill>
              </a:rPr>
              <a:t>University of Manchester </a:t>
            </a:r>
            <a:r>
              <a:rPr lang="en-GB" altLang="en-US" sz="1600" dirty="0">
                <a:solidFill>
                  <a:schemeClr val="tx1"/>
                </a:solidFill>
              </a:rPr>
              <a:t>and Mark Vardy from </a:t>
            </a:r>
            <a:r>
              <a:rPr lang="en-GB" altLang="en-US" sz="1600" i="1" dirty="0">
                <a:solidFill>
                  <a:schemeClr val="tx1"/>
                </a:solidFill>
              </a:rPr>
              <a:t>SAND Geophysics </a:t>
            </a:r>
            <a:r>
              <a:rPr lang="en-GB" altLang="en-US" sz="1600" dirty="0">
                <a:solidFill>
                  <a:schemeClr val="tx1"/>
                </a:solidFill>
              </a:rPr>
              <a:t>for contributing material for this lecture series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BF53-4F95-1B48-A994-DE11BB0AD31D}"/>
              </a:ext>
            </a:extLst>
          </p:cNvPr>
          <p:cNvSpPr>
            <a:spLocks noGrp="1"/>
          </p:cNvSpPr>
          <p:nvPr>
            <p:ph type="title"/>
          </p:nvPr>
        </p:nvSpPr>
        <p:spPr/>
        <p:txBody>
          <a:bodyPr/>
          <a:lstStyle/>
          <a:p>
            <a:r>
              <a:rPr lang="en-US" sz="2800" dirty="0"/>
              <a:t>Seismic reflection environmental applications</a:t>
            </a:r>
          </a:p>
        </p:txBody>
      </p:sp>
      <p:sp>
        <p:nvSpPr>
          <p:cNvPr id="4" name="TextBox 3">
            <a:extLst>
              <a:ext uri="{FF2B5EF4-FFF2-40B4-BE49-F238E27FC236}">
                <a16:creationId xmlns:a16="http://schemas.microsoft.com/office/drawing/2014/main" id="{7E31511E-321C-C740-8FAF-44FF6B63E5A3}"/>
              </a:ext>
            </a:extLst>
          </p:cNvPr>
          <p:cNvSpPr txBox="1"/>
          <p:nvPr/>
        </p:nvSpPr>
        <p:spPr>
          <a:xfrm>
            <a:off x="116417" y="886744"/>
            <a:ext cx="8166018" cy="1815882"/>
          </a:xfrm>
          <a:prstGeom prst="rect">
            <a:avLst/>
          </a:prstGeom>
          <a:noFill/>
        </p:spPr>
        <p:txBody>
          <a:bodyPr wrap="none" rtlCol="0">
            <a:spAutoFit/>
          </a:bodyPr>
          <a:lstStyle/>
          <a:p>
            <a:r>
              <a:rPr lang="en-US" sz="2800" dirty="0"/>
              <a:t>Unexploded ordnance (UXO) and debris detection</a:t>
            </a:r>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5" name="Picture 11">
            <a:extLst>
              <a:ext uri="{FF2B5EF4-FFF2-40B4-BE49-F238E27FC236}">
                <a16:creationId xmlns:a16="http://schemas.microsoft.com/office/drawing/2014/main" id="{3D6E8BA1-CBB0-B940-8675-00485F109E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0442" y="3068683"/>
            <a:ext cx="6601558" cy="3624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
            <a:extLst>
              <a:ext uri="{FF2B5EF4-FFF2-40B4-BE49-F238E27FC236}">
                <a16:creationId xmlns:a16="http://schemas.microsoft.com/office/drawing/2014/main" id="{4E6FCF41-F1E1-F74F-BF72-6FBBD48FB1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954" y="1542163"/>
            <a:ext cx="2620963" cy="232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extLst>
              <a:ext uri="{FF2B5EF4-FFF2-40B4-BE49-F238E27FC236}">
                <a16:creationId xmlns:a16="http://schemas.microsoft.com/office/drawing/2014/main" id="{A406CC9F-BFF5-1D44-8FE7-C263EE76229E}"/>
              </a:ext>
            </a:extLst>
          </p:cNvPr>
          <p:cNvSpPr txBox="1"/>
          <p:nvPr/>
        </p:nvSpPr>
        <p:spPr>
          <a:xfrm>
            <a:off x="2959728" y="1542163"/>
            <a:ext cx="5899792" cy="1200329"/>
          </a:xfrm>
          <a:prstGeom prst="rect">
            <a:avLst/>
          </a:prstGeom>
          <a:noFill/>
        </p:spPr>
        <p:txBody>
          <a:bodyPr wrap="square">
            <a:spAutoFit/>
          </a:bodyPr>
          <a:lstStyle/>
          <a:p>
            <a:pPr>
              <a:defRPr/>
            </a:pPr>
            <a:r>
              <a:rPr lang="en-GB" dirty="0">
                <a:latin typeface="+mj-lt"/>
              </a:rPr>
              <a:t>After WW1 and WW2 large amounts of conventional and chemical weapons were dumped in European Seas</a:t>
            </a:r>
          </a:p>
          <a:p>
            <a:pPr marL="285750" indent="-285750">
              <a:buFontTx/>
              <a:buChar char="-"/>
              <a:defRPr/>
            </a:pPr>
            <a:r>
              <a:rPr lang="en-GB" dirty="0">
                <a:latin typeface="+mj-lt"/>
              </a:rPr>
              <a:t>shells, mines, bombs, drums, containers, ships</a:t>
            </a:r>
          </a:p>
          <a:p>
            <a:pPr marL="285750" indent="-285750">
              <a:buFontTx/>
              <a:buChar char="-"/>
              <a:defRPr/>
            </a:pPr>
            <a:r>
              <a:rPr lang="en-GB" dirty="0">
                <a:latin typeface="+mj-lt"/>
              </a:rPr>
              <a:t>Arsenic and mustard gas</a:t>
            </a:r>
          </a:p>
        </p:txBody>
      </p:sp>
      <p:pic>
        <p:nvPicPr>
          <p:cNvPr id="8" name="Picture 5">
            <a:extLst>
              <a:ext uri="{FF2B5EF4-FFF2-40B4-BE49-F238E27FC236}">
                <a16:creationId xmlns:a16="http://schemas.microsoft.com/office/drawing/2014/main" id="{75FEA647-1C8F-9242-B993-26A6964553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7307" y="4139499"/>
            <a:ext cx="2957513" cy="148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a:extLst>
              <a:ext uri="{FF2B5EF4-FFF2-40B4-BE49-F238E27FC236}">
                <a16:creationId xmlns:a16="http://schemas.microsoft.com/office/drawing/2014/main" id="{71FFF648-48D3-D54E-8B42-BDDD7D4FA4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648" y="4139499"/>
            <a:ext cx="1697037" cy="235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id="{A0AC98BE-4379-F745-A067-53C454826156}"/>
              </a:ext>
            </a:extLst>
          </p:cNvPr>
          <p:cNvSpPr txBox="1">
            <a:spLocks noChangeArrowheads="1"/>
          </p:cNvSpPr>
          <p:nvPr/>
        </p:nvSpPr>
        <p:spPr bwMode="auto">
          <a:xfrm>
            <a:off x="9313288" y="1148354"/>
            <a:ext cx="276229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a:spcBef>
                <a:spcPct val="0"/>
              </a:spcBef>
              <a:buFontTx/>
              <a:buNone/>
            </a:pPr>
            <a:r>
              <a:rPr lang="en-GB" altLang="en-US" sz="1800" dirty="0" err="1">
                <a:solidFill>
                  <a:schemeClr val="tx1"/>
                </a:solidFill>
                <a:latin typeface="+mj-lt"/>
                <a:hlinkClick r:id="rId7"/>
              </a:rPr>
              <a:t>Dr.</a:t>
            </a:r>
            <a:r>
              <a:rPr lang="en-GB" altLang="en-US" sz="1800" dirty="0">
                <a:solidFill>
                  <a:schemeClr val="tx1"/>
                </a:solidFill>
                <a:latin typeface="+mj-lt"/>
                <a:hlinkClick r:id="rId7"/>
              </a:rPr>
              <a:t> Tine </a:t>
            </a:r>
            <a:r>
              <a:rPr lang="en-GB" altLang="en-US" sz="1800" dirty="0" err="1">
                <a:solidFill>
                  <a:schemeClr val="tx1"/>
                </a:solidFill>
                <a:latin typeface="+mj-lt"/>
                <a:hlinkClick r:id="rId7"/>
              </a:rPr>
              <a:t>Missiaen</a:t>
            </a:r>
            <a:endParaRPr lang="en-GB" altLang="en-US" sz="1800" dirty="0">
              <a:solidFill>
                <a:schemeClr val="tx1"/>
              </a:solidFill>
              <a:latin typeface="+mj-lt"/>
            </a:endParaRPr>
          </a:p>
          <a:p>
            <a:pPr>
              <a:spcBef>
                <a:spcPct val="0"/>
              </a:spcBef>
              <a:buFontTx/>
              <a:buNone/>
            </a:pPr>
            <a:r>
              <a:rPr lang="en-GB" altLang="en-US" sz="1800" dirty="0" err="1">
                <a:solidFill>
                  <a:schemeClr val="tx1"/>
                </a:solidFill>
                <a:latin typeface="+mj-lt"/>
              </a:rPr>
              <a:t>Missiaen</a:t>
            </a:r>
            <a:r>
              <a:rPr lang="en-GB" altLang="en-US" sz="1800" dirty="0">
                <a:solidFill>
                  <a:schemeClr val="tx1"/>
                </a:solidFill>
                <a:latin typeface="+mj-lt"/>
              </a:rPr>
              <a:t> and Feller 2008</a:t>
            </a:r>
          </a:p>
        </p:txBody>
      </p:sp>
    </p:spTree>
    <p:extLst>
      <p:ext uri="{BB962C8B-B14F-4D97-AF65-F5344CB8AC3E}">
        <p14:creationId xmlns:p14="http://schemas.microsoft.com/office/powerpoint/2010/main" val="343300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AE88-8445-0C42-89C3-1F623A98A7C6}"/>
              </a:ext>
            </a:extLst>
          </p:cNvPr>
          <p:cNvSpPr>
            <a:spLocks noGrp="1"/>
          </p:cNvSpPr>
          <p:nvPr>
            <p:ph type="title"/>
          </p:nvPr>
        </p:nvSpPr>
        <p:spPr/>
        <p:txBody>
          <a:bodyPr/>
          <a:lstStyle/>
          <a:p>
            <a:r>
              <a:rPr lang="en-US" dirty="0"/>
              <a:t>What is seismic reflection data?</a:t>
            </a:r>
          </a:p>
        </p:txBody>
      </p:sp>
      <p:sp>
        <p:nvSpPr>
          <p:cNvPr id="4" name="Rectangle 3">
            <a:extLst>
              <a:ext uri="{FF2B5EF4-FFF2-40B4-BE49-F238E27FC236}">
                <a16:creationId xmlns:a16="http://schemas.microsoft.com/office/drawing/2014/main" id="{322C5CBB-590E-9644-A7FA-439ADECE71E4}"/>
              </a:ext>
            </a:extLst>
          </p:cNvPr>
          <p:cNvSpPr/>
          <p:nvPr/>
        </p:nvSpPr>
        <p:spPr>
          <a:xfrm>
            <a:off x="8976360" y="944881"/>
            <a:ext cx="2712720" cy="4928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1287A53-B3BC-9942-9185-D47210B9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153" y="765000"/>
            <a:ext cx="6138087" cy="57972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B6A1F1E-A3C2-FA48-A60C-EE8AEE2B19C4}"/>
              </a:ext>
            </a:extLst>
          </p:cNvPr>
          <p:cNvSpPr/>
          <p:nvPr/>
        </p:nvSpPr>
        <p:spPr>
          <a:xfrm>
            <a:off x="5486400" y="785320"/>
            <a:ext cx="3260513" cy="5797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87F10CA-BB83-8440-90DA-6A700D4212B6}"/>
              </a:ext>
            </a:extLst>
          </p:cNvPr>
          <p:cNvSpPr>
            <a:spLocks noGrp="1"/>
          </p:cNvSpPr>
          <p:nvPr>
            <p:ph idx="1"/>
          </p:nvPr>
        </p:nvSpPr>
        <p:spPr>
          <a:xfrm>
            <a:off x="350520" y="1060769"/>
            <a:ext cx="7543800" cy="5796000"/>
          </a:xfrm>
        </p:spPr>
        <p:txBody>
          <a:bodyPr/>
          <a:lstStyle/>
          <a:p>
            <a:r>
              <a:rPr lang="en-US" sz="2400" dirty="0"/>
              <a:t>Seismic reflection data is the </a:t>
            </a:r>
            <a:r>
              <a:rPr lang="en-US" sz="2400" b="1" dirty="0"/>
              <a:t>optimal</a:t>
            </a:r>
            <a:r>
              <a:rPr lang="en-US" sz="2400" dirty="0"/>
              <a:t> method to produce high-resolution images of the Earth’s crust deeper than 10’s m (can image well to about 10-15 km depth)</a:t>
            </a:r>
          </a:p>
          <a:p>
            <a:r>
              <a:rPr lang="en-US" sz="2400" dirty="0"/>
              <a:t>Seismic reflection data was the key dataset used in oil and gas exploration</a:t>
            </a:r>
          </a:p>
          <a:p>
            <a:r>
              <a:rPr lang="en-US" sz="2400" dirty="0"/>
              <a:t>Environmental applications will often combine seismic data with core, gravity, magnetic and resistivity data</a:t>
            </a:r>
          </a:p>
          <a:p>
            <a:r>
              <a:rPr lang="en-US" sz="2400" dirty="0"/>
              <a:t>2D seismic data provides a cross-section through the Earth </a:t>
            </a:r>
          </a:p>
          <a:p>
            <a:r>
              <a:rPr lang="en-US" sz="2400" dirty="0"/>
              <a:t>3D seismic data provides a data volume</a:t>
            </a:r>
          </a:p>
          <a:p>
            <a:r>
              <a:rPr lang="en-US" sz="2400" dirty="0"/>
              <a:t>4D seismic data provides time-lapse 3D data </a:t>
            </a:r>
          </a:p>
          <a:p>
            <a:pPr marL="0" indent="0">
              <a:buNone/>
            </a:pPr>
            <a:endParaRPr lang="en-US" sz="2400" dirty="0"/>
          </a:p>
          <a:p>
            <a:endParaRPr lang="en-US" dirty="0"/>
          </a:p>
        </p:txBody>
      </p:sp>
      <p:sp>
        <p:nvSpPr>
          <p:cNvPr id="6" name="TextBox 5">
            <a:extLst>
              <a:ext uri="{FF2B5EF4-FFF2-40B4-BE49-F238E27FC236}">
                <a16:creationId xmlns:a16="http://schemas.microsoft.com/office/drawing/2014/main" id="{01D0F70B-AD6C-DC42-9CB6-CBBD8A500AAF}"/>
              </a:ext>
            </a:extLst>
          </p:cNvPr>
          <p:cNvSpPr txBox="1"/>
          <p:nvPr/>
        </p:nvSpPr>
        <p:spPr>
          <a:xfrm>
            <a:off x="9072033" y="6458845"/>
            <a:ext cx="3159839" cy="369332"/>
          </a:xfrm>
          <a:prstGeom prst="rect">
            <a:avLst/>
          </a:prstGeom>
          <a:noFill/>
        </p:spPr>
        <p:txBody>
          <a:bodyPr wrap="none" rtlCol="0">
            <a:spAutoFit/>
          </a:bodyPr>
          <a:lstStyle/>
          <a:p>
            <a:r>
              <a:rPr lang="en-US" dirty="0"/>
              <a:t>Kirkham et al. 2021, Geology</a:t>
            </a:r>
          </a:p>
        </p:txBody>
      </p:sp>
    </p:spTree>
    <p:extLst>
      <p:ext uri="{BB962C8B-B14F-4D97-AF65-F5344CB8AC3E}">
        <p14:creationId xmlns:p14="http://schemas.microsoft.com/office/powerpoint/2010/main" val="425239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5"/>
          <p:cNvSpPr txBox="1">
            <a:spLocks noChangeArrowheads="1"/>
          </p:cNvSpPr>
          <p:nvPr/>
        </p:nvSpPr>
        <p:spPr bwMode="auto">
          <a:xfrm>
            <a:off x="2028826" y="5876925"/>
            <a:ext cx="909082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Calibri" panose="020F0502020204030204" pitchFamily="34" charset="0"/>
              </a:rPr>
              <a:t>Seismic data from the </a:t>
            </a:r>
            <a:r>
              <a:rPr lang="en-GB" altLang="en-US" sz="2000" dirty="0" err="1">
                <a:solidFill>
                  <a:schemeClr val="tx1"/>
                </a:solidFill>
                <a:latin typeface="Calibri" panose="020F0502020204030204" pitchFamily="34" charset="0"/>
              </a:rPr>
              <a:t>Baram</a:t>
            </a:r>
            <a:r>
              <a:rPr lang="en-GB" altLang="en-US" sz="2000" dirty="0">
                <a:solidFill>
                  <a:schemeClr val="tx1"/>
                </a:solidFill>
                <a:latin typeface="Calibri" panose="020F0502020204030204" pitchFamily="34" charset="0"/>
              </a:rPr>
              <a:t> Basin, NW Borneo (http://geoseismic-seasia.blogspot.it)</a:t>
            </a:r>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4725" y="939801"/>
            <a:ext cx="7234238" cy="480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4725" y="939801"/>
            <a:ext cx="7234238" cy="480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4725" y="942976"/>
            <a:ext cx="7234238" cy="481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44725" y="939800"/>
            <a:ext cx="7234238" cy="4814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44725" y="806450"/>
            <a:ext cx="7234238" cy="494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44725" y="812801"/>
            <a:ext cx="7234238" cy="493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D924CAB-765E-BD44-94BD-CB967C07243D}"/>
              </a:ext>
            </a:extLst>
          </p:cNvPr>
          <p:cNvSpPr txBox="1"/>
          <p:nvPr/>
        </p:nvSpPr>
        <p:spPr>
          <a:xfrm>
            <a:off x="1339791" y="3095903"/>
            <a:ext cx="689035" cy="369332"/>
          </a:xfrm>
          <a:prstGeom prst="rect">
            <a:avLst/>
          </a:prstGeom>
          <a:noFill/>
        </p:spPr>
        <p:txBody>
          <a:bodyPr wrap="none" rtlCol="0">
            <a:spAutoFit/>
          </a:bodyPr>
          <a:lstStyle/>
          <a:p>
            <a:r>
              <a:rPr lang="en-US" dirty="0"/>
              <a:t>Time</a:t>
            </a:r>
          </a:p>
        </p:txBody>
      </p:sp>
      <p:cxnSp>
        <p:nvCxnSpPr>
          <p:cNvPr id="4" name="Straight Arrow Connector 3">
            <a:extLst>
              <a:ext uri="{FF2B5EF4-FFF2-40B4-BE49-F238E27FC236}">
                <a16:creationId xmlns:a16="http://schemas.microsoft.com/office/drawing/2014/main" id="{CECC4593-56AC-7547-AF59-E513946C469B}"/>
              </a:ext>
            </a:extLst>
          </p:cNvPr>
          <p:cNvCxnSpPr/>
          <p:nvPr/>
        </p:nvCxnSpPr>
        <p:spPr>
          <a:xfrm>
            <a:off x="1706880" y="3596640"/>
            <a:ext cx="0" cy="624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itle 1">
            <a:extLst>
              <a:ext uri="{FF2B5EF4-FFF2-40B4-BE49-F238E27FC236}">
                <a16:creationId xmlns:a16="http://schemas.microsoft.com/office/drawing/2014/main" id="{49ED3804-5136-5548-994F-8DA8C5878EFD}"/>
              </a:ext>
            </a:extLst>
          </p:cNvPr>
          <p:cNvSpPr txBox="1">
            <a:spLocks/>
          </p:cNvSpPr>
          <p:nvPr/>
        </p:nvSpPr>
        <p:spPr bwMode="auto">
          <a:xfrm>
            <a:off x="207857" y="104162"/>
            <a:ext cx="8955616"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kern="0"/>
              <a:t>What is seismic reflection data?</a:t>
            </a:r>
            <a:endParaRPr lang="en-US" kern="0" dirty="0"/>
          </a:p>
        </p:txBody>
      </p:sp>
    </p:spTree>
    <p:extLst>
      <p:ext uri="{BB962C8B-B14F-4D97-AF65-F5344CB8AC3E}">
        <p14:creationId xmlns:p14="http://schemas.microsoft.com/office/powerpoint/2010/main" val="3031828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C2ED-E4AE-7D49-983C-D3749CD10AD1}"/>
              </a:ext>
            </a:extLst>
          </p:cNvPr>
          <p:cNvSpPr>
            <a:spLocks noGrp="1"/>
          </p:cNvSpPr>
          <p:nvPr>
            <p:ph type="title"/>
          </p:nvPr>
        </p:nvSpPr>
        <p:spPr/>
        <p:txBody>
          <a:bodyPr/>
          <a:lstStyle/>
          <a:p>
            <a:r>
              <a:rPr lang="en-US" dirty="0"/>
              <a:t>Why are we learning about it in EDSML?</a:t>
            </a:r>
          </a:p>
        </p:txBody>
      </p:sp>
      <p:sp>
        <p:nvSpPr>
          <p:cNvPr id="3" name="Content Placeholder 2">
            <a:extLst>
              <a:ext uri="{FF2B5EF4-FFF2-40B4-BE49-F238E27FC236}">
                <a16:creationId xmlns:a16="http://schemas.microsoft.com/office/drawing/2014/main" id="{2CEBD8E9-D2A7-144B-82CA-65F1D376C404}"/>
              </a:ext>
            </a:extLst>
          </p:cNvPr>
          <p:cNvSpPr>
            <a:spLocks noGrp="1"/>
          </p:cNvSpPr>
          <p:nvPr>
            <p:ph idx="1"/>
          </p:nvPr>
        </p:nvSpPr>
        <p:spPr>
          <a:xfrm>
            <a:off x="437322" y="1030357"/>
            <a:ext cx="10972800" cy="5711755"/>
          </a:xfrm>
        </p:spPr>
        <p:txBody>
          <a:bodyPr/>
          <a:lstStyle/>
          <a:p>
            <a:r>
              <a:rPr lang="en-US" sz="2200" dirty="0"/>
              <a:t>Seismic interpretation is predominantly done by geoscientists</a:t>
            </a:r>
          </a:p>
          <a:p>
            <a:r>
              <a:rPr lang="en-US" sz="2200" dirty="0"/>
              <a:t>Historically, seismic is processed and interpreted using proprietary or open-source software (companies are keen to give the software to universities for free). These software are complex ‘black-boxes’</a:t>
            </a:r>
          </a:p>
          <a:p>
            <a:r>
              <a:rPr lang="en-US" sz="2200" dirty="0"/>
              <a:t>Some countries provide open-access to their seismic data, others provide it through portals for academics/students, sometimes companies will provide students with confidential data with conditions on publications</a:t>
            </a:r>
          </a:p>
          <a:p>
            <a:r>
              <a:rPr lang="en-US" sz="2200" dirty="0"/>
              <a:t>Traditionally seismic interpretation has been very manual- involves tracing (drawing) seismic horizons and faults</a:t>
            </a:r>
          </a:p>
          <a:p>
            <a:pPr marL="0" indent="0">
              <a:buNone/>
            </a:pPr>
            <a:endParaRPr lang="en-US" sz="2200" dirty="0"/>
          </a:p>
          <a:p>
            <a:r>
              <a:rPr lang="en-US" sz="2400" dirty="0"/>
              <a:t>There is now a focus on doing seismic interpretation in a more automated way so </a:t>
            </a:r>
            <a:r>
              <a:rPr lang="en-US" sz="2400" dirty="0" err="1"/>
              <a:t>i</a:t>
            </a:r>
            <a:r>
              <a:rPr lang="en-US" sz="2400" dirty="0"/>
              <a:t>) larger volumes of data can be </a:t>
            </a:r>
            <a:r>
              <a:rPr lang="en-US" sz="2400" dirty="0" err="1"/>
              <a:t>analysed</a:t>
            </a:r>
            <a:r>
              <a:rPr lang="en-US" sz="2400" dirty="0"/>
              <a:t> in a realistic time, ii) the interpretations are less subjective, and iii) multiple interpretations can be produced so uncertainty can be explored.  </a:t>
            </a:r>
            <a:r>
              <a:rPr lang="en-US" sz="2400" dirty="0">
                <a:solidFill>
                  <a:srgbClr val="FF0000"/>
                </a:solidFill>
              </a:rPr>
              <a:t>WE NEED DATA SCIENTISTS</a:t>
            </a:r>
          </a:p>
          <a:p>
            <a:endParaRPr lang="en-US" dirty="0"/>
          </a:p>
        </p:txBody>
      </p:sp>
    </p:spTree>
    <p:extLst>
      <p:ext uri="{BB962C8B-B14F-4D97-AF65-F5344CB8AC3E}">
        <p14:creationId xmlns:p14="http://schemas.microsoft.com/office/powerpoint/2010/main" val="188794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A29D-52C8-1D4B-926D-CE5C3B18DE90}"/>
              </a:ext>
            </a:extLst>
          </p:cNvPr>
          <p:cNvSpPr>
            <a:spLocks noGrp="1"/>
          </p:cNvSpPr>
          <p:nvPr>
            <p:ph type="title"/>
          </p:nvPr>
        </p:nvSpPr>
        <p:spPr/>
        <p:txBody>
          <a:bodyPr/>
          <a:lstStyle/>
          <a:p>
            <a:r>
              <a:rPr lang="en-US" dirty="0"/>
              <a:t>Overall learning objectives</a:t>
            </a:r>
          </a:p>
        </p:txBody>
      </p:sp>
      <p:sp>
        <p:nvSpPr>
          <p:cNvPr id="4" name="TextBox 3">
            <a:extLst>
              <a:ext uri="{FF2B5EF4-FFF2-40B4-BE49-F238E27FC236}">
                <a16:creationId xmlns:a16="http://schemas.microsoft.com/office/drawing/2014/main" id="{F799C69C-236F-9741-AEF5-79EAA7DA1FCE}"/>
              </a:ext>
            </a:extLst>
          </p:cNvPr>
          <p:cNvSpPr txBox="1"/>
          <p:nvPr/>
        </p:nvSpPr>
        <p:spPr>
          <a:xfrm>
            <a:off x="344556" y="821634"/>
            <a:ext cx="11502887" cy="5509200"/>
          </a:xfrm>
          <a:prstGeom prst="rect">
            <a:avLst/>
          </a:prstGeom>
          <a:noFill/>
        </p:spPr>
        <p:txBody>
          <a:bodyPr wrap="square" rtlCol="0">
            <a:spAutoFit/>
          </a:bodyPr>
          <a:lstStyle/>
          <a:p>
            <a:pPr marL="342900" indent="-342900">
              <a:buAutoNum type="arabicPeriod"/>
            </a:pPr>
            <a:endParaRPr lang="en-GB" sz="2200" dirty="0"/>
          </a:p>
          <a:p>
            <a:r>
              <a:rPr lang="en-GB" sz="2200" dirty="0"/>
              <a:t>1. Understand the common data format for seismic reflection data (SEG-Y)- the primary method for creating high-resolution images of the Earth’s subsurface from 10’s m to km depths</a:t>
            </a:r>
          </a:p>
          <a:p>
            <a:endParaRPr lang="en-GB" sz="2200" dirty="0"/>
          </a:p>
          <a:p>
            <a:r>
              <a:rPr lang="en-GB" sz="2200" dirty="0"/>
              <a:t>2. Demonstrate technical competency in handling SEG-Y data and identify relevant open-source data repositories</a:t>
            </a:r>
          </a:p>
          <a:p>
            <a:endParaRPr lang="en-GB" sz="2200" dirty="0"/>
          </a:p>
          <a:p>
            <a:r>
              <a:rPr lang="en-GB" sz="2200" dirty="0"/>
              <a:t>3. Identify and design suitable data analysis strategies for fully-processed seismic reflection data (post-stack attribute analysis). Appreciate the potential for data scientists to revolutionize the field of seismic data analysis</a:t>
            </a:r>
          </a:p>
          <a:p>
            <a:endParaRPr lang="en-GB" sz="2200" dirty="0"/>
          </a:p>
          <a:p>
            <a:r>
              <a:rPr lang="en-GB" sz="2200" dirty="0"/>
              <a:t>4. Understand the limitation of seismic data and data analysis products. Understand sources of errors and uncertainties, how these are currently dealt with in traditional workflows and appreciate the potential for data science to help better characterise these uncertainties</a:t>
            </a:r>
          </a:p>
        </p:txBody>
      </p:sp>
    </p:spTree>
    <p:extLst>
      <p:ext uri="{BB962C8B-B14F-4D97-AF65-F5344CB8AC3E}">
        <p14:creationId xmlns:p14="http://schemas.microsoft.com/office/powerpoint/2010/main" val="3233918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 val="5.00"/>
  <p:tag name="QUESTIONNAME" val="Which material would have the slowest P-Wave velocity?"/>
  <p:tag name="QUESTIONTYPE" val=" 0"/>
  <p:tag name="QUESTIONCHOICES" val=" 1"/>
  <p:tag name="QUESTIONANSWER" val="3"/>
  <p:tag name="QUESTIONDIFFICULTY" val=" 0"/>
  <p:tag name="QUESTIONPOINTS" val=" 0"/>
  <p:tag name="QUESTIONCHANCES" val=" 3"/>
  <p:tag name="QUESTIONTIMER" val="00:30"/>
  <p:tag name="QUESTIONCHOICESTYPE" val=" 0"/>
  <p:tag name="QUESTIONCHARTTYPE" val="0"/>
  <p:tag name="MANUALQUESTIONSTART" val="No"/>
  <p:tag name="QUESTIONANSWEROPTIONS" val=" 0"/>
</p:tagLst>
</file>

<file path=ppt/theme/theme1.xml><?xml version="1.0" encoding="utf-8"?>
<a:theme xmlns:a="http://schemas.openxmlformats.org/drawingml/2006/main" name="Imperial White">
  <a:themeElements>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sins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sin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sin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sin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sin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sin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sin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sin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sin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sin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sin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sin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Imperial White</Template>
  <TotalTime>61692</TotalTime>
  <Words>2867</Words>
  <Application>Microsoft Macintosh PowerPoint</Application>
  <PresentationFormat>Widescreen</PresentationFormat>
  <Paragraphs>413</Paragraphs>
  <Slides>45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-apple-system</vt:lpstr>
      <vt:lpstr>Arial</vt:lpstr>
      <vt:lpstr>Calibri</vt:lpstr>
      <vt:lpstr>Cambria</vt:lpstr>
      <vt:lpstr>Cambria Math</vt:lpstr>
      <vt:lpstr>Symbol</vt:lpstr>
      <vt:lpstr>Imperial White</vt:lpstr>
      <vt:lpstr>Seismic reflection data   </vt:lpstr>
      <vt:lpstr>Seismic reflection environmental applications</vt:lpstr>
      <vt:lpstr>Seismic reflection environmental applications</vt:lpstr>
      <vt:lpstr>Seismic reflection environmental applications</vt:lpstr>
      <vt:lpstr>Seismic reflection environmental applications</vt:lpstr>
      <vt:lpstr>What is seismic reflection data?</vt:lpstr>
      <vt:lpstr>PowerPoint Presentation</vt:lpstr>
      <vt:lpstr>Why are we learning about it in EDSML?</vt:lpstr>
      <vt:lpstr>Overall learning objectives</vt:lpstr>
      <vt:lpstr>What we will do in this course:</vt:lpstr>
      <vt:lpstr>Dr Rebecca (Becky) Bell</vt:lpstr>
      <vt:lpstr>Raul Adriaensen</vt:lpstr>
      <vt:lpstr>Have you heard of seismic reflection data?</vt:lpstr>
      <vt:lpstr>What to expect…</vt:lpstr>
      <vt:lpstr>Module outline</vt:lpstr>
      <vt:lpstr>Module outline</vt:lpstr>
      <vt:lpstr>Books</vt:lpstr>
      <vt:lpstr>Lecture outline</vt:lpstr>
      <vt:lpstr>Background- Seismic waves</vt:lpstr>
      <vt:lpstr>Background- seismic body waves</vt:lpstr>
      <vt:lpstr>Background- seismic surface waves</vt:lpstr>
      <vt:lpstr>Wave revision</vt:lpstr>
      <vt:lpstr>P-wave velocity</vt:lpstr>
      <vt:lpstr>P-wave velocity</vt:lpstr>
      <vt:lpstr>PowerPoint Presentation</vt:lpstr>
      <vt:lpstr>P-wave velocity</vt:lpstr>
      <vt:lpstr>Seismic wave propagation</vt:lpstr>
      <vt:lpstr>Seismic wave propagation- Direct arrival</vt:lpstr>
      <vt:lpstr>Seismic wave propagation - reflection</vt:lpstr>
      <vt:lpstr>Seismic wave propagation</vt:lpstr>
      <vt:lpstr>Seismic wave propagation – refraction/transmission</vt:lpstr>
      <vt:lpstr>Seismic wave propagation</vt:lpstr>
      <vt:lpstr>Acoustic impedance</vt:lpstr>
      <vt:lpstr>Reflection coefficients</vt:lpstr>
      <vt:lpstr>Reflection coefficients</vt:lpstr>
      <vt:lpstr>Reflection coefficients</vt:lpstr>
      <vt:lpstr>The convolution model of the Earth</vt:lpstr>
      <vt:lpstr>The convolution model of the Earth</vt:lpstr>
      <vt:lpstr>Seismic resolution</vt:lpstr>
      <vt:lpstr>PowerPoint Presentation</vt:lpstr>
      <vt:lpstr>PowerPoint Presentation</vt:lpstr>
      <vt:lpstr>Introduction to Exercise 1: Synthetic modelling</vt:lpstr>
      <vt:lpstr>Ideas for Data Scientists</vt:lpstr>
      <vt:lpstr>PowerPoint Presentation</vt:lpstr>
      <vt:lpstr>Learning outcomes</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oheclknlwxc</dc:title>
  <dc:creator>nh509</dc:creator>
  <cp:lastModifiedBy>Bell, Rebecca E</cp:lastModifiedBy>
  <cp:revision>2737</cp:revision>
  <dcterms:created xsi:type="dcterms:W3CDTF">2010-06-10T11:10:35Z</dcterms:created>
  <dcterms:modified xsi:type="dcterms:W3CDTF">2021-11-26T19:56:54Z</dcterms:modified>
</cp:coreProperties>
</file>